
<file path=[Content_Types].xml><?xml version="1.0" encoding="utf-8"?>
<Types xmlns="http://schemas.openxmlformats.org/package/2006/content-types">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708" r:id="rId2"/>
    <p:sldMasterId id="2147483680" r:id="rId3"/>
    <p:sldMasterId id="2147483694" r:id="rId4"/>
  </p:sldMasterIdLst>
  <p:notesMasterIdLst>
    <p:notesMasterId r:id="rId17"/>
  </p:notesMasterIdLst>
  <p:handoutMasterIdLst>
    <p:handoutMasterId r:id="rId18"/>
  </p:handoutMasterIdLst>
  <p:sldIdLst>
    <p:sldId id="286" r:id="rId5"/>
    <p:sldId id="332" r:id="rId6"/>
    <p:sldId id="329" r:id="rId7"/>
    <p:sldId id="322" r:id="rId8"/>
    <p:sldId id="288" r:id="rId9"/>
    <p:sldId id="289" r:id="rId10"/>
    <p:sldId id="290" r:id="rId11"/>
    <p:sldId id="293" r:id="rId12"/>
    <p:sldId id="331" r:id="rId13"/>
    <p:sldId id="323" r:id="rId14"/>
    <p:sldId id="324" r:id="rId15"/>
    <p:sldId id="330"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82">
          <p15:clr>
            <a:srgbClr val="A4A3A4"/>
          </p15:clr>
        </p15:guide>
        <p15:guide id="3" orient="horz" pos="903">
          <p15:clr>
            <a:srgbClr val="A4A3A4"/>
          </p15:clr>
        </p15:guide>
        <p15:guide id="4" orient="horz" pos="3858">
          <p15:clr>
            <a:srgbClr val="A4A3A4"/>
          </p15:clr>
        </p15:guide>
        <p15:guide id="5" orient="horz" pos="127">
          <p15:clr>
            <a:srgbClr val="A4A3A4"/>
          </p15:clr>
        </p15:guide>
        <p15:guide id="6" orient="horz" pos="4319">
          <p15:clr>
            <a:srgbClr val="A4A3A4"/>
          </p15:clr>
        </p15:guide>
        <p15:guide id="7" orient="horz" pos="4111">
          <p15:clr>
            <a:srgbClr val="A4A3A4"/>
          </p15:clr>
        </p15:guide>
        <p15:guide id="8" pos="2886">
          <p15:clr>
            <a:srgbClr val="A4A3A4"/>
          </p15:clr>
        </p15:guide>
        <p15:guide id="9" pos="286">
          <p15:clr>
            <a:srgbClr val="A4A3A4"/>
          </p15:clr>
        </p15:guide>
        <p15:guide id="10" pos="5473">
          <p15:clr>
            <a:srgbClr val="A4A3A4"/>
          </p15:clr>
        </p15:guide>
        <p15:guide id="11" pos="2937">
          <p15:clr>
            <a:srgbClr val="A4A3A4"/>
          </p15:clr>
        </p15:guide>
        <p15:guide id="12" pos="284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FD200"/>
    <a:srgbClr val="FFE600"/>
    <a:srgbClr val="FFFFFF"/>
    <a:srgbClr val="404040"/>
    <a:srgbClr val="000000"/>
    <a:srgbClr val="FF00FF"/>
    <a:srgbClr val="FF009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88398" autoAdjust="0"/>
  </p:normalViewPr>
  <p:slideViewPr>
    <p:cSldViewPr snapToGrid="0" snapToObjects="1" showGuides="1">
      <p:cViewPr>
        <p:scale>
          <a:sx n="82" d="100"/>
          <a:sy n="82" d="100"/>
        </p:scale>
        <p:origin x="1068" y="60"/>
      </p:cViewPr>
      <p:guideLst>
        <p:guide orient="horz" pos="2160"/>
        <p:guide orient="horz" pos="682"/>
        <p:guide orient="horz" pos="903"/>
        <p:guide orient="horz" pos="3858"/>
        <p:guide orient="horz" pos="127"/>
        <p:guide orient="horz" pos="4319"/>
        <p:guide orient="horz" pos="4111"/>
        <p:guide pos="2886"/>
        <p:guide pos="286"/>
        <p:guide pos="5473"/>
        <p:guide pos="2937"/>
        <p:guide pos="284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p:scale>
          <a:sx n="200" d="100"/>
          <a:sy n="200" d="100"/>
        </p:scale>
        <p:origin x="612" y="274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5A85089-C692-4DEA-AC49-04CF34D4FE14}" type="datetimeFigureOut">
              <a:rPr lang="en-GB" smtClean="0">
                <a:latin typeface="Arial" pitchFamily="34" charset="0"/>
              </a:rPr>
              <a:pPr/>
              <a:t>23/05/2018</a:t>
            </a:fld>
            <a:endParaRPr lang="en-GB" dirty="0">
              <a:latin typeface="Arial"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Arial" pitchFamily="34" charset="0"/>
              </a:defRPr>
            </a:lvl1pPr>
          </a:lstStyle>
          <a:p>
            <a:fld id="{8045EBA9-A28D-4849-BFEA-AA04F6A21B63}" type="datetimeFigureOut">
              <a:rPr lang="en-GB" smtClean="0"/>
              <a:pPr/>
              <a:t>23/05/2018</a:t>
            </a:fld>
            <a:endParaRPr lang="en-GB"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3413869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wmf"/><Relationship Id="rId1" Type="http://schemas.openxmlformats.org/officeDocument/2006/relationships/slideMaster" Target="../slideMasters/slideMaster2.xml"/><Relationship Id="rId4" Type="http://schemas.openxmlformats.org/officeDocument/2006/relationships/image" Target="../media/image8.w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wmf"/><Relationship Id="rId1" Type="http://schemas.openxmlformats.org/officeDocument/2006/relationships/slideMaster" Target="../slideMasters/slideMaster2.xml"/><Relationship Id="rId4" Type="http://schemas.openxmlformats.org/officeDocument/2006/relationships/image" Target="../media/image8.w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slideMaster" Target="../slideMasters/slideMaster3.xml"/><Relationship Id="rId4" Type="http://schemas.openxmlformats.org/officeDocument/2006/relationships/image" Target="../media/image4.w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5.wmf"/><Relationship Id="rId1" Type="http://schemas.openxmlformats.org/officeDocument/2006/relationships/slideMaster" Target="../slideMasters/slideMaster3.xml"/><Relationship Id="rId4"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9.wmf"/><Relationship Id="rId1" Type="http://schemas.openxmlformats.org/officeDocument/2006/relationships/slideMaster" Target="../slideMasters/slideMaster4.xml"/><Relationship Id="rId4" Type="http://schemas.openxmlformats.org/officeDocument/2006/relationships/image" Target="../media/image17.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1.wmf"/><Relationship Id="rId1" Type="http://schemas.openxmlformats.org/officeDocument/2006/relationships/slideMaster" Target="../slideMasters/slideMaster4.xml"/><Relationship Id="rId4" Type="http://schemas.openxmlformats.org/officeDocument/2006/relationships/image" Target="../media/image16.wm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smtClean="0"/>
              <a:t>Click to edit Master title style</a:t>
            </a:r>
            <a:endParaRPr lang="en-GB" dirty="0"/>
          </a:p>
        </p:txBody>
      </p:sp>
      <p:sp>
        <p:nvSpPr>
          <p:cNvPr id="15"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7" name="Date Placeholder 6"/>
          <p:cNvSpPr>
            <a:spLocks noGrp="1"/>
          </p:cNvSpPr>
          <p:nvPr>
            <p:ph type="dt" sz="half" idx="14"/>
          </p:nvPr>
        </p:nvSpPr>
        <p:spPr/>
        <p:txBody>
          <a:bodyPr/>
          <a:lstStyle/>
          <a:p>
            <a:fld id="{E7383FCF-9924-48F0-932D-A3FD562A2EB6}" type="datetime1">
              <a:rPr lang="da-DK" smtClean="0"/>
              <a:t>23-05-2018</a:t>
            </a:fld>
            <a:endParaRPr lang="en-US" dirty="0"/>
          </a:p>
        </p:txBody>
      </p:sp>
      <p:sp>
        <p:nvSpPr>
          <p:cNvPr id="12" name="Footer Placeholder 11"/>
          <p:cNvSpPr>
            <a:spLocks noGrp="1"/>
          </p:cNvSpPr>
          <p:nvPr>
            <p:ph type="ftr" sz="quarter" idx="15"/>
          </p:nvPr>
        </p:nvSpPr>
        <p:spPr/>
        <p:txBody>
          <a:bodyPr/>
          <a:lstStyle/>
          <a:p>
            <a:r>
              <a:rPr lang="en-GB" smtClean="0"/>
              <a:t>Presentation title</a:t>
            </a:r>
            <a:endParaRPr lang="en-GB" dirty="0"/>
          </a:p>
        </p:txBody>
      </p:sp>
      <p:sp>
        <p:nvSpPr>
          <p:cNvPr id="1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r>
              <a:rPr lang="en-US" smtClean="0"/>
              <a:t>Click to edit Master text styles</a:t>
            </a:r>
          </a:p>
        </p:txBody>
      </p:sp>
      <p:sp>
        <p:nvSpPr>
          <p:cNvPr id="16"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Date Placeholder 5"/>
          <p:cNvSpPr>
            <a:spLocks noGrp="1"/>
          </p:cNvSpPr>
          <p:nvPr>
            <p:ph type="dt" sz="half" idx="12"/>
          </p:nvPr>
        </p:nvSpPr>
        <p:spPr/>
        <p:txBody>
          <a:bodyPr/>
          <a:lstStyle/>
          <a:p>
            <a:fld id="{CF57628B-682E-4E07-9EA6-911E76FC0807}" type="datetime1">
              <a:rPr lang="da-DK" smtClean="0"/>
              <a:t>23-05-2018</a:t>
            </a:fld>
            <a:endParaRPr lang="en-US" dirty="0"/>
          </a:p>
        </p:txBody>
      </p:sp>
      <p:sp>
        <p:nvSpPr>
          <p:cNvPr id="7" name="Footer Placeholder 6"/>
          <p:cNvSpPr>
            <a:spLocks noGrp="1"/>
          </p:cNvSpPr>
          <p:nvPr>
            <p:ph type="ftr" sz="quarter" idx="13"/>
          </p:nvPr>
        </p:nvSpPr>
        <p:spPr/>
        <p:txBody>
          <a:bodyPr/>
          <a:lstStyle/>
          <a:p>
            <a:r>
              <a:rPr lang="en-GB" smtClean="0"/>
              <a:t>Presentation title</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3077"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fld id="{DEB149AD-A0D6-4846-B521-C5FAACA7C8E0}" type="datetime1">
              <a:rPr lang="da-DK" smtClean="0"/>
              <a:t>23-05-2018</a:t>
            </a:fld>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fld id="{DDCC3C64-FD84-4060-90F5-C5B557A47167}" type="datetime1">
              <a:rPr lang="da-DK" smtClean="0"/>
              <a:t>23-05-2018</a:t>
            </a:fld>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fld id="{46357F82-D37A-4878-B31A-3052064720D4}" type="datetime1">
              <a:rPr lang="da-DK" smtClean="0"/>
              <a:t>23-05-2018</a:t>
            </a:fld>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5F04D4FD-260B-4E02-ADE0-8E8B243146CD}" type="datetime1">
              <a:rPr lang="da-DK" smtClean="0"/>
              <a:t>23-05-2018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3674158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3"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5"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675"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17"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sp>
        <p:nvSpPr>
          <p:cNvPr id="18"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540413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79463"/>
            <a:ext cx="6753225" cy="3400425"/>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7"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
        <p:nvSpPr>
          <p:cNvPr id="8"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7" name="Title 1"/>
          <p:cNvSpPr>
            <a:spLocks noGrp="1"/>
          </p:cNvSpPr>
          <p:nvPr>
            <p:ph type="ctrTitle"/>
          </p:nvPr>
        </p:nvSpPr>
        <p:spPr>
          <a:xfrm>
            <a:off x="886968" y="1799130"/>
            <a:ext cx="4643060" cy="860400"/>
          </a:xfrm>
          <a:prstGeom prst="rect">
            <a:avLst/>
          </a:prstGeo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8"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600"/>
            <a:ext cx="8229600" cy="46989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Date Placeholder 5"/>
          <p:cNvSpPr>
            <a:spLocks noGrp="1"/>
          </p:cNvSpPr>
          <p:nvPr>
            <p:ph type="dt" sz="half" idx="10"/>
          </p:nvPr>
        </p:nvSpPr>
        <p:spPr/>
        <p:txBody>
          <a:bodyPr/>
          <a:lstStyle/>
          <a:p>
            <a:fld id="{79618E0C-0041-4D28-90F1-E9D0E48851F4}" type="datetime1">
              <a:rPr lang="da-DK" smtClean="0"/>
              <a:t>23-05-2018</a:t>
            </a:fld>
            <a:endParaRPr lang="en-US" dirty="0"/>
          </a:p>
        </p:txBody>
      </p:sp>
      <p:sp>
        <p:nvSpPr>
          <p:cNvPr id="9" name="Footer Placeholder 8"/>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568748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3F71ABFF-44E4-4B8B-B0E8-C1881552C3F0}" type="datetime1">
              <a:rPr lang="da-DK" smtClean="0"/>
              <a:t>23-05-2018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289109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BF1018C0-D7A2-4BC7-808F-DB53AA53CF85}" type="datetime1">
              <a:rPr lang="da-DK" smtClean="0"/>
              <a:t>23-05-2018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461901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fld id="{74607D56-CE69-4890-A19D-BD4AEC6D74EA}" type="datetime1">
              <a:rPr lang="da-DK" smtClean="0"/>
              <a:t>23-05-2018</a:t>
            </a:fld>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76933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fld id="{606C8AA5-E50F-40B4-A624-29DFC9B3B0DB}" type="datetime1">
              <a:rPr lang="da-DK" smtClean="0"/>
              <a:t>23-05-2018</a:t>
            </a:fld>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954553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26464"/>
            <a:ext cx="4038600" cy="4691061"/>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26464"/>
            <a:ext cx="4038600" cy="4691061"/>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Date Placeholder 6"/>
          <p:cNvSpPr>
            <a:spLocks noGrp="1"/>
          </p:cNvSpPr>
          <p:nvPr>
            <p:ph type="dt" sz="half" idx="10"/>
          </p:nvPr>
        </p:nvSpPr>
        <p:spPr/>
        <p:txBody>
          <a:bodyPr/>
          <a:lstStyle/>
          <a:p>
            <a:fld id="{A9BB8436-9505-48D2-8E4E-1A61E62136B3}" type="datetime1">
              <a:rPr lang="da-DK" smtClean="0"/>
              <a:t>23-05-2018</a:t>
            </a:fld>
            <a:endParaRPr lang="en-US" dirty="0"/>
          </a:p>
        </p:txBody>
      </p:sp>
      <p:sp>
        <p:nvSpPr>
          <p:cNvPr id="9" name="Footer Placeholder 8"/>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614642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4"/>
          </p:nvPr>
        </p:nvSpPr>
        <p:spPr/>
        <p:txBody>
          <a:bodyPr/>
          <a:lstStyle/>
          <a:p>
            <a:fld id="{66F4BCC9-1D4A-49DB-B233-DC10B534737A}" type="datetime1">
              <a:rPr lang="da-DK" smtClean="0"/>
              <a:t>23-05-2018</a:t>
            </a:fld>
            <a:endParaRPr lang="en-US" dirty="0"/>
          </a:p>
        </p:txBody>
      </p:sp>
      <p:sp>
        <p:nvSpPr>
          <p:cNvPr id="6" name="Footer Placeholder 5"/>
          <p:cNvSpPr>
            <a:spLocks noGrp="1"/>
          </p:cNvSpPr>
          <p:nvPr>
            <p:ph type="ftr" sz="quarter" idx="15"/>
          </p:nvPr>
        </p:nvSpPr>
        <p:spPr/>
        <p:txBody>
          <a:bodyPr/>
          <a:lstStyle/>
          <a:p>
            <a:r>
              <a:rPr lang="en-GB" smtClean="0"/>
              <a:t>Presentation title</a:t>
            </a:r>
            <a:endParaRPr lang="en-GB" dirty="0"/>
          </a:p>
        </p:txBody>
      </p:sp>
    </p:spTree>
    <p:extLst>
      <p:ext uri="{BB962C8B-B14F-4D97-AF65-F5344CB8AC3E}">
        <p14:creationId xmlns:p14="http://schemas.microsoft.com/office/powerpoint/2010/main" val="1875879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6" name="Date Placeholder 5"/>
          <p:cNvSpPr>
            <a:spLocks noGrp="1"/>
          </p:cNvSpPr>
          <p:nvPr>
            <p:ph type="dt" sz="half" idx="12"/>
          </p:nvPr>
        </p:nvSpPr>
        <p:spPr/>
        <p:txBody>
          <a:bodyPr/>
          <a:lstStyle/>
          <a:p>
            <a:fld id="{9B532C24-22D4-4268-A7C8-0B5261157D97}" type="datetime1">
              <a:rPr lang="da-DK" smtClean="0"/>
              <a:t>23-05-2018</a:t>
            </a:fld>
            <a:endParaRPr lang="en-US" dirty="0"/>
          </a:p>
        </p:txBody>
      </p:sp>
      <p:sp>
        <p:nvSpPr>
          <p:cNvPr id="7" name="Footer Placeholder 6"/>
          <p:cNvSpPr>
            <a:spLocks noGrp="1"/>
          </p:cNvSpPr>
          <p:nvPr>
            <p:ph type="ftr" sz="quarter" idx="13"/>
          </p:nvPr>
        </p:nvSpPr>
        <p:spPr/>
        <p:txBody>
          <a:bodyPr/>
          <a:lstStyle/>
          <a:p>
            <a:r>
              <a:rPr lang="en-GB" smtClean="0"/>
              <a:t>Presentation title</a:t>
            </a:r>
            <a:endParaRPr lang="en-GB" dirty="0"/>
          </a:p>
        </p:txBody>
      </p:sp>
    </p:spTree>
    <p:extLst>
      <p:ext uri="{BB962C8B-B14F-4D97-AF65-F5344CB8AC3E}">
        <p14:creationId xmlns:p14="http://schemas.microsoft.com/office/powerpoint/2010/main" val="261562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sp>
        <p:nvSpPr>
          <p:cNvPr id="9" name="Title 1"/>
          <p:cNvSpPr>
            <a:spLocks noGrp="1"/>
          </p:cNvSpPr>
          <p:nvPr>
            <p:ph type="ctrTitle"/>
          </p:nvPr>
        </p:nvSpPr>
        <p:spPr>
          <a:xfrm>
            <a:off x="886968" y="1799130"/>
            <a:ext cx="4643060" cy="860400"/>
          </a:xfrm>
          <a:prstGeom prst="rect">
            <a:avLst/>
          </a:prstGeom>
        </p:spPr>
        <p:txBody>
          <a:bodyPr/>
          <a:lstStyle>
            <a:lvl1pPr>
              <a:defRPr>
                <a:solidFill>
                  <a:srgbClr val="404040"/>
                </a:solidFill>
                <a:latin typeface="+mn-lt"/>
                <a:cs typeface="Arial" pitchFamily="34" charset="0"/>
              </a:defRPr>
            </a:lvl1pPr>
          </a:lstStyle>
          <a:p>
            <a:r>
              <a:rPr lang="en-US" smtClean="0"/>
              <a:t>Click to edit Master title style</a:t>
            </a:r>
            <a:endParaRPr lang="en-GB" dirty="0"/>
          </a:p>
        </p:txBody>
      </p:sp>
      <p:sp>
        <p:nvSpPr>
          <p:cNvPr id="14"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5675" y="5879592"/>
            <a:ext cx="3780000" cy="618750"/>
          </a:xfrm>
          <a:prstGeom prst="rect">
            <a:avLst/>
          </a:prstGeom>
        </p:spPr>
      </p:pic>
    </p:spTree>
    <p:extLst>
      <p:ext uri="{BB962C8B-B14F-4D97-AF65-F5344CB8AC3E}">
        <p14:creationId xmlns:p14="http://schemas.microsoft.com/office/powerpoint/2010/main" val="3873545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Date Placeholder 4"/>
          <p:cNvSpPr>
            <a:spLocks noGrp="1"/>
          </p:cNvSpPr>
          <p:nvPr>
            <p:ph type="dt" sz="half" idx="10"/>
          </p:nvPr>
        </p:nvSpPr>
        <p:spPr/>
        <p:txBody>
          <a:bodyPr/>
          <a:lstStyle/>
          <a:p>
            <a:fld id="{9FFA2B6A-38FF-4ED1-B965-D4506BE1EFC5}" type="datetime1">
              <a:rPr lang="da-DK" smtClean="0"/>
              <a:t>23-05-2018</a:t>
            </a:fld>
            <a:endParaRPr lang="en-US" dirty="0"/>
          </a:p>
        </p:txBody>
      </p:sp>
      <p:sp>
        <p:nvSpPr>
          <p:cNvPr id="7" name="Footer Placeholder 6"/>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044832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Date Placeholder 4"/>
          <p:cNvSpPr>
            <a:spLocks noGrp="1"/>
          </p:cNvSpPr>
          <p:nvPr>
            <p:ph type="dt" sz="half" idx="10"/>
          </p:nvPr>
        </p:nvSpPr>
        <p:spPr/>
        <p:txBody>
          <a:bodyPr/>
          <a:lstStyle/>
          <a:p>
            <a:fld id="{EFF41200-BB06-4711-B77E-ED9DB1432E27}" type="datetime1">
              <a:rPr lang="da-DK" smtClean="0"/>
              <a:t>23-05-2018</a:t>
            </a:fld>
            <a:endParaRPr lang="en-US" dirty="0"/>
          </a:p>
        </p:txBody>
      </p:sp>
      <p:sp>
        <p:nvSpPr>
          <p:cNvPr id="7" name="Footer Placeholder 6"/>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93080655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5" name="Freeform 5"/>
          <p:cNvSpPr>
            <a:spLocks/>
          </p:cNvSpPr>
          <p:nvPr userDrawn="1"/>
        </p:nvSpPr>
        <p:spPr bwMode="gray">
          <a:xfrm>
            <a:off x="457200" y="1033272"/>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 name="Date Placeholder 5"/>
          <p:cNvSpPr>
            <a:spLocks noGrp="1"/>
          </p:cNvSpPr>
          <p:nvPr>
            <p:ph type="dt" sz="half" idx="10"/>
          </p:nvPr>
        </p:nvSpPr>
        <p:spPr/>
        <p:txBody>
          <a:bodyPr/>
          <a:lstStyle/>
          <a:p>
            <a:fld id="{237609D0-B7AA-42D5-B7D3-FC95B269687C}" type="datetime1">
              <a:rPr lang="da-DK" smtClean="0"/>
              <a:t>23-05-2018</a:t>
            </a:fld>
            <a:endParaRPr lang="en-US" dirty="0"/>
          </a:p>
        </p:txBody>
      </p:sp>
      <p:sp>
        <p:nvSpPr>
          <p:cNvPr id="7" name="Footer Placeholder 6"/>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93080655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
        <p:nvSpPr>
          <p:cNvPr id="4" name="Date Placeholder 3"/>
          <p:cNvSpPr>
            <a:spLocks noGrp="1"/>
          </p:cNvSpPr>
          <p:nvPr>
            <p:ph type="dt" sz="half" idx="10"/>
          </p:nvPr>
        </p:nvSpPr>
        <p:spPr/>
        <p:txBody>
          <a:bodyPr/>
          <a:lstStyle/>
          <a:p>
            <a:fld id="{336801C7-88D2-4CD4-B1F4-99377532EF47}" type="datetime1">
              <a:rPr lang="da-DK" smtClean="0"/>
              <a:t>23-05-2018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66112614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419397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37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1"/>
            <a:r>
              <a:rPr lang="en-US" dirty="0" smtClean="0"/>
              <a:t>Click to edit Master subtitle style</a:t>
            </a:r>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7"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itle 1"/>
          <p:cNvSpPr>
            <a:spLocks noGrp="1"/>
          </p:cNvSpPr>
          <p:nvPr>
            <p:ph type="ctrTitle"/>
          </p:nvPr>
        </p:nvSpPr>
        <p:spPr>
          <a:xfrm>
            <a:off x="3557109" y="1677507"/>
            <a:ext cx="493776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2" name="Subtitle 2"/>
          <p:cNvSpPr>
            <a:spLocks noGrp="1"/>
          </p:cNvSpPr>
          <p:nvPr>
            <p:ph type="subTitle" idx="1"/>
          </p:nvPr>
        </p:nvSpPr>
        <p:spPr>
          <a:xfrm>
            <a:off x="3557109" y="2685128"/>
            <a:ext cx="493776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8" name="Subtitle 2"/>
          <p:cNvSpPr>
            <a:spLocks noGrp="1"/>
          </p:cNvSpPr>
          <p:nvPr>
            <p:ph type="subTitle" idx="1"/>
          </p:nvPr>
        </p:nvSpPr>
        <p:spPr>
          <a:xfrm>
            <a:off x="888191" y="3258529"/>
            <a:ext cx="5943432"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
        <p:nvSpPr>
          <p:cNvPr id="9" name="Title 1"/>
          <p:cNvSpPr>
            <a:spLocks noGrp="1"/>
          </p:cNvSpPr>
          <p:nvPr>
            <p:ph type="ctrTitle"/>
          </p:nvPr>
        </p:nvSpPr>
        <p:spPr>
          <a:xfrm>
            <a:off x="888191" y="2288083"/>
            <a:ext cx="5943432" cy="860400"/>
          </a:xfrm>
          <a:prstGeom prst="rect">
            <a:avLst/>
          </a:prstGeom>
        </p:spPr>
        <p:txBody>
          <a:bodyPr/>
          <a:lstStyle>
            <a:lvl1pPr>
              <a:defRPr>
                <a:solidFill>
                  <a:srgbClr val="FFFFFF"/>
                </a:solidFill>
                <a:latin typeface="+mn-lt"/>
                <a:cs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sp>
        <p:nvSpPr>
          <p:cNvPr id="7" name="Title 1"/>
          <p:cNvSpPr>
            <a:spLocks noGrp="1"/>
          </p:cNvSpPr>
          <p:nvPr>
            <p:ph type="ctrTitle"/>
          </p:nvPr>
        </p:nvSpPr>
        <p:spPr>
          <a:xfrm>
            <a:off x="886968" y="1799130"/>
            <a:ext cx="4643060" cy="860400"/>
          </a:xfrm>
          <a:prstGeom prst="rect">
            <a:avLst/>
          </a:prstGeom>
        </p:spPr>
        <p:txBody>
          <a:bodyPr/>
          <a:lstStyle>
            <a:lvl1pPr>
              <a:defRPr>
                <a:solidFill>
                  <a:srgbClr val="FFFFFF"/>
                </a:solidFill>
                <a:latin typeface="+mn-lt"/>
                <a:cs typeface="Arial" pitchFamily="34" charset="0"/>
              </a:defRPr>
            </a:lvl1pPr>
          </a:lstStyle>
          <a:p>
            <a:r>
              <a:rPr lang="en-US" dirty="0" smtClean="0"/>
              <a:t>Click to edit Master title style</a:t>
            </a:r>
            <a:endParaRPr lang="en-GB" dirty="0"/>
          </a:p>
        </p:txBody>
      </p:sp>
      <p:sp>
        <p:nvSpPr>
          <p:cNvPr id="8"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B7DB36A8-CFE7-41E8-9646-9AF4E5261C68}" type="datetime1">
              <a:rPr lang="da-DK" smtClean="0"/>
              <a:t>23-05-2018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600"/>
            <a:ext cx="8229600" cy="4698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fld id="{04AE384C-F762-4008-8D55-D485893768C9}" type="datetime1">
              <a:rPr lang="da-DK" smtClean="0"/>
              <a:t>23-05-2018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8940B0A8-4F88-4A04-8638-64728376593F}" type="datetime1">
              <a:rPr lang="da-DK" smtClean="0"/>
              <a:t>23-05-2018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2891094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FE1BBA28-8FB9-4550-AA72-59EF30CDE8A4}" type="datetime1">
              <a:rPr lang="da-DK" smtClean="0"/>
              <a:t>23-05-2018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461901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fld id="{0B44CEEF-4A20-4535-96D7-F59901BE2A52}" type="datetime1">
              <a:rPr lang="da-DK" smtClean="0"/>
              <a:t>23-05-2018</a:t>
            </a:fld>
            <a:endParaRPr lang="en-US" dirty="0"/>
          </a:p>
        </p:txBody>
      </p:sp>
      <p:sp>
        <p:nvSpPr>
          <p:cNvPr id="4" name="Footer Placeholder 3"/>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fld id="{F02BD6B1-9E6E-472A-944B-04BAA91F627A}" type="datetime1">
              <a:rPr lang="da-DK" smtClean="0"/>
              <a:t>23-05-2018</a:t>
            </a:fld>
            <a:endParaRPr lang="en-US" dirty="0"/>
          </a:p>
        </p:txBody>
      </p:sp>
      <p:sp>
        <p:nvSpPr>
          <p:cNvPr id="4" name="Footer Placeholder 3"/>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8173977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26464"/>
            <a:ext cx="4038600" cy="4691061"/>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26464"/>
            <a:ext cx="4038600" cy="4691061"/>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fld id="{EEF1807F-D616-40AC-90A2-1F14FC48FDF9}" type="datetime1">
              <a:rPr lang="da-DK" smtClean="0"/>
              <a:t>23-05-2018</a:t>
            </a:fld>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26464"/>
            <a:ext cx="40428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26464"/>
            <a:ext cx="4042800" cy="640800"/>
          </a:xfr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4"/>
          </p:nvPr>
        </p:nvSpPr>
        <p:spPr/>
        <p:txBody>
          <a:bodyPr/>
          <a:lstStyle/>
          <a:p>
            <a:fld id="{CD61D223-0252-4437-84C5-4C284B87D416}" type="datetime1">
              <a:rPr lang="da-DK" smtClean="0"/>
              <a:t>23-05-2018</a:t>
            </a:fld>
            <a:endParaRPr lang="en-US" dirty="0"/>
          </a:p>
        </p:txBody>
      </p:sp>
      <p:sp>
        <p:nvSpPr>
          <p:cNvPr id="6" name="Footer Placeholder 5"/>
          <p:cNvSpPr>
            <a:spLocks noGrp="1"/>
          </p:cNvSpPr>
          <p:nvPr>
            <p:ph type="ftr" sz="quarter" idx="15"/>
          </p:nvPr>
        </p:nvSpPr>
        <p:spPr/>
        <p:txBody>
          <a:bodyPr/>
          <a:lstStyle/>
          <a:p>
            <a:r>
              <a:rPr lang="en-GB" smtClean="0"/>
              <a:t>Presentation title</a:t>
            </a:r>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2" name="Date Placeholder 1"/>
          <p:cNvSpPr>
            <a:spLocks noGrp="1"/>
          </p:cNvSpPr>
          <p:nvPr>
            <p:ph type="dt" sz="half" idx="12"/>
          </p:nvPr>
        </p:nvSpPr>
        <p:spPr/>
        <p:txBody>
          <a:bodyPr/>
          <a:lstStyle/>
          <a:p>
            <a:fld id="{7A79E4C4-5AFB-4633-9C81-DAB6E7ECEEC9}" type="datetime1">
              <a:rPr lang="da-DK" smtClean="0"/>
              <a:t>23-05-2018</a:t>
            </a:fld>
            <a:endParaRPr lang="en-US" dirty="0"/>
          </a:p>
        </p:txBody>
      </p:sp>
      <p:sp>
        <p:nvSpPr>
          <p:cNvPr id="4" name="Footer Placeholder 3"/>
          <p:cNvSpPr>
            <a:spLocks noGrp="1"/>
          </p:cNvSpPr>
          <p:nvPr>
            <p:ph type="ftr" sz="quarter" idx="13"/>
          </p:nvPr>
        </p:nvSpPr>
        <p:spPr/>
        <p:txBody>
          <a:bodyPr/>
          <a:lstStyle/>
          <a:p>
            <a:r>
              <a:rPr lang="en-GB" smtClean="0"/>
              <a:t>Presentation title</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fld id="{94397DBB-DE85-4EF7-BE81-06381028C3A6}" type="datetime1">
              <a:rPr lang="da-DK" smtClean="0"/>
              <a:t>23-05-2018</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fld id="{9AF622C2-1D05-4976-884D-8419448D0433}" type="datetime1">
              <a:rPr lang="da-DK" smtClean="0"/>
              <a:t>23-05-2018</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61A21FCF-54C8-41E7-A3F3-C96278694A89}" type="datetime1">
              <a:rPr lang="da-DK" smtClean="0"/>
              <a:t>23-05-2018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5631518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fld id="{68813A92-3A85-42F6-8E9C-0160C83C16A7}" type="datetime1">
              <a:rPr lang="da-DK" smtClean="0"/>
              <a:t>23-05-2018</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2" name="Date Placeholder 1"/>
          <p:cNvSpPr>
            <a:spLocks noGrp="1"/>
          </p:cNvSpPr>
          <p:nvPr>
            <p:ph type="dt" sz="half" idx="10"/>
          </p:nvPr>
        </p:nvSpPr>
        <p:spPr/>
        <p:txBody>
          <a:bodyPr/>
          <a:lstStyle/>
          <a:p>
            <a:fld id="{DA02F50C-3DE9-43B6-BFB0-7DD6A717039F}" type="datetime1">
              <a:rPr lang="da-DK" smtClean="0"/>
              <a:t>23-05-2018</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3"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5"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79463"/>
            <a:ext cx="6753225" cy="340042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sp>
        <p:nvSpPr>
          <p:cNvPr id="12"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
        <p:nvSpPr>
          <p:cNvPr id="13" name="Title 1"/>
          <p:cNvSpPr>
            <a:spLocks noGrp="1"/>
          </p:cNvSpPr>
          <p:nvPr>
            <p:ph type="ctrTitle"/>
          </p:nvPr>
        </p:nvSpPr>
        <p:spPr>
          <a:xfrm>
            <a:off x="886968" y="2288083"/>
            <a:ext cx="5943432" cy="860400"/>
          </a:xfrm>
          <a:prstGeom prst="rect">
            <a:avLst/>
          </a:prstGeom>
        </p:spPr>
        <p:txBody>
          <a:bodyPr/>
          <a:lstStyle>
            <a:lvl1pPr>
              <a:defRPr>
                <a:solidFill>
                  <a:srgbClr val="FFFFFF"/>
                </a:solidFill>
                <a:latin typeface="+mn-lt"/>
                <a:cs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Title 1"/>
          <p:cNvSpPr>
            <a:spLocks noGrp="1"/>
          </p:cNvSpPr>
          <p:nvPr>
            <p:ph type="ctrTitle"/>
          </p:nvPr>
        </p:nvSpPr>
        <p:spPr>
          <a:xfrm>
            <a:off x="886968" y="1799130"/>
            <a:ext cx="4643060" cy="860400"/>
          </a:xfrm>
          <a:prstGeom prst="rect">
            <a:avLst/>
          </a:prstGeom>
        </p:spPr>
        <p:txBody>
          <a:bodyPr/>
          <a:lstStyle>
            <a:lvl1pPr>
              <a:defRPr>
                <a:solidFill>
                  <a:srgbClr val="FFFFFF"/>
                </a:solidFill>
                <a:latin typeface="+mn-lt"/>
                <a:cs typeface="Arial" pitchFamily="34" charset="0"/>
              </a:defRPr>
            </a:lvl1pPr>
          </a:lstStyle>
          <a:p>
            <a:r>
              <a:rPr lang="en-US" dirty="0" smtClean="0"/>
              <a:t>Click to edit Master title style</a:t>
            </a:r>
            <a:endParaRPr lang="en-GB" dirty="0"/>
          </a:p>
        </p:txBody>
      </p:sp>
      <p:sp>
        <p:nvSpPr>
          <p:cNvPr id="12"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fld id="{B71711C7-A8F2-4DFA-A3E2-8ED9773537B6}" type="datetime1">
              <a:rPr lang="da-DK" smtClean="0"/>
              <a:t>23-05-2018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6B07F130-19A4-45DC-9F75-2A9B5FD90F4B}" type="datetime1">
              <a:rPr lang="da-DK" smtClean="0"/>
              <a:t>23-05-2018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28910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6EBC9342-0175-4463-A8E2-4E0C6EA5A276}" type="datetime1">
              <a:rPr lang="da-DK" smtClean="0"/>
              <a:t>23-05-2018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0454540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EB34B4E2-44E5-4E02-BFF3-37C7F74F78F0}" type="datetime1">
              <a:rPr lang="da-DK" smtClean="0"/>
              <a:t>23-05-2018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4619011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fld id="{E1545278-8133-4472-AB91-2F4F0E676FEF}" type="datetime1">
              <a:rPr lang="da-DK" smtClean="0"/>
              <a:t>23-05-2018</a:t>
            </a:fld>
            <a:endParaRPr lang="en-US" dirty="0"/>
          </a:p>
        </p:txBody>
      </p:sp>
      <p:sp>
        <p:nvSpPr>
          <p:cNvPr id="4" name="Footer Placeholder 3"/>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fld id="{6A1E8577-1D03-4E07-BF4E-F0190B3D0E8A}" type="datetime1">
              <a:rPr lang="da-DK" smtClean="0"/>
              <a:t>23-05-2018</a:t>
            </a:fld>
            <a:endParaRPr lang="en-US" dirty="0"/>
          </a:p>
        </p:txBody>
      </p:sp>
      <p:sp>
        <p:nvSpPr>
          <p:cNvPr id="4" name="Footer Placeholder 3"/>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8050963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26464"/>
            <a:ext cx="4038600" cy="469106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26464"/>
            <a:ext cx="4038600" cy="469106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fld id="{8F176CC9-BBF0-438B-9A0B-357B1B68A617}" type="datetime1">
              <a:rPr lang="da-DK" smtClean="0"/>
              <a:t>23-05-2018</a:t>
            </a:fld>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0000" y="2121114"/>
            <a:ext cx="4042800" cy="400346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4000" y="2121114"/>
            <a:ext cx="4042800" cy="400346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0000" y="1426464"/>
            <a:ext cx="4042800" cy="640800"/>
          </a:xfrm>
        </p:spPr>
        <p:txBody>
          <a:bodyPr anchor="t" anchorCtr="0"/>
          <a:lstStyle>
            <a:lvl1pPr>
              <a:buNone/>
              <a:defRPr b="1"/>
            </a:lvl1pPr>
          </a:lstStyle>
          <a:p>
            <a:pPr lvl="0"/>
            <a:endParaRPr lang="en-GB" dirty="0"/>
          </a:p>
        </p:txBody>
      </p:sp>
      <p:sp>
        <p:nvSpPr>
          <p:cNvPr id="11" name="Text Placeholder 9"/>
          <p:cNvSpPr>
            <a:spLocks noGrp="1"/>
          </p:cNvSpPr>
          <p:nvPr>
            <p:ph type="body" sz="quarter" idx="13"/>
          </p:nvPr>
        </p:nvSpPr>
        <p:spPr>
          <a:xfrm>
            <a:off x="4644000" y="1426464"/>
            <a:ext cx="4042800" cy="640800"/>
          </a:xfrm>
        </p:spPr>
        <p:txBody>
          <a:bodyPr anchor="t" anchorCtr="0"/>
          <a:lstStyle>
            <a:lvl1pPr>
              <a:buNone/>
              <a:defRPr b="1"/>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Date Placeholder 6"/>
          <p:cNvSpPr>
            <a:spLocks noGrp="1"/>
          </p:cNvSpPr>
          <p:nvPr>
            <p:ph type="dt" sz="half" idx="14"/>
          </p:nvPr>
        </p:nvSpPr>
        <p:spPr/>
        <p:txBody>
          <a:bodyPr/>
          <a:lstStyle/>
          <a:p>
            <a:fld id="{19C41451-1435-46A5-8CF5-91468C6BC793}" type="datetime1">
              <a:rPr lang="da-DK" smtClean="0"/>
              <a:t>23-05-2018</a:t>
            </a:fld>
            <a:endParaRPr lang="en-US" dirty="0"/>
          </a:p>
        </p:txBody>
      </p:sp>
      <p:sp>
        <p:nvSpPr>
          <p:cNvPr id="13" name="Footer Placeholder 12"/>
          <p:cNvSpPr>
            <a:spLocks noGrp="1"/>
          </p:cNvSpPr>
          <p:nvPr>
            <p:ph type="ftr" sz="quarter" idx="15"/>
          </p:nvPr>
        </p:nvSpPr>
        <p:spPr/>
        <p:txBody>
          <a:bodyPr/>
          <a:lstStyle/>
          <a:p>
            <a:r>
              <a:rPr lang="en-GB" smtClean="0"/>
              <a:t>Presentation title</a:t>
            </a:r>
            <a:endParaRPr lang="en-GB"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2" name="Date Placeholder 1"/>
          <p:cNvSpPr>
            <a:spLocks noGrp="1"/>
          </p:cNvSpPr>
          <p:nvPr>
            <p:ph type="dt" sz="half" idx="12"/>
          </p:nvPr>
        </p:nvSpPr>
        <p:spPr/>
        <p:txBody>
          <a:bodyPr/>
          <a:lstStyle/>
          <a:p>
            <a:fld id="{FBD7ADE6-3552-4E1B-9466-2D611F2B2646}" type="datetime1">
              <a:rPr lang="da-DK" smtClean="0"/>
              <a:t>23-05-2018</a:t>
            </a:fld>
            <a:endParaRPr lang="en-US" dirty="0"/>
          </a:p>
        </p:txBody>
      </p:sp>
      <p:sp>
        <p:nvSpPr>
          <p:cNvPr id="4" name="Footer Placeholder 3"/>
          <p:cNvSpPr>
            <a:spLocks noGrp="1"/>
          </p:cNvSpPr>
          <p:nvPr>
            <p:ph type="ftr" sz="quarter" idx="13"/>
          </p:nvPr>
        </p:nvSpPr>
        <p:spPr/>
        <p:txBody>
          <a:bodyPr/>
          <a:lstStyle/>
          <a:p>
            <a:r>
              <a:rPr lang="en-GB" smtClean="0"/>
              <a:t>Presentation title</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Date Placeholder 1"/>
          <p:cNvSpPr>
            <a:spLocks noGrp="1"/>
          </p:cNvSpPr>
          <p:nvPr>
            <p:ph type="dt" sz="half" idx="10"/>
          </p:nvPr>
        </p:nvSpPr>
        <p:spPr/>
        <p:txBody>
          <a:bodyPr/>
          <a:lstStyle/>
          <a:p>
            <a:fld id="{5FFCCB63-9284-473D-9AC5-F93B0460933B}" type="datetime1">
              <a:rPr lang="da-DK" smtClean="0"/>
              <a:t>23-05-2018</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Date Placeholder 1"/>
          <p:cNvSpPr>
            <a:spLocks noGrp="1"/>
          </p:cNvSpPr>
          <p:nvPr>
            <p:ph type="dt" sz="half" idx="10"/>
          </p:nvPr>
        </p:nvSpPr>
        <p:spPr/>
        <p:txBody>
          <a:bodyPr/>
          <a:lstStyle/>
          <a:p>
            <a:fld id="{DDBE56EA-2A04-40A8-A695-7A22E558098E}" type="datetime1">
              <a:rPr lang="da-DK" smtClean="0"/>
              <a:t>23-05-2018</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Date Placeholder 1"/>
          <p:cNvSpPr>
            <a:spLocks noGrp="1"/>
          </p:cNvSpPr>
          <p:nvPr>
            <p:ph type="dt" sz="half" idx="10"/>
          </p:nvPr>
        </p:nvSpPr>
        <p:spPr/>
        <p:txBody>
          <a:bodyPr/>
          <a:lstStyle/>
          <a:p>
            <a:fld id="{6C95D2E4-D15F-4BFF-971F-3F345CCAFF1F}" type="datetime1">
              <a:rPr lang="da-DK" smtClean="0"/>
              <a:t>23-05-2018</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2" name="Date Placeholder 1"/>
          <p:cNvSpPr>
            <a:spLocks noGrp="1"/>
          </p:cNvSpPr>
          <p:nvPr>
            <p:ph type="dt" sz="half" idx="10"/>
          </p:nvPr>
        </p:nvSpPr>
        <p:spPr/>
        <p:txBody>
          <a:bodyPr/>
          <a:lstStyle/>
          <a:p>
            <a:fld id="{927F19EC-EA89-40AC-9691-A1BBFD43199F}" type="datetime1">
              <a:rPr lang="da-DK" smtClean="0"/>
              <a:t>23-05-2018</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F4A473D2-0095-46FC-82CB-820C8F760751}" type="datetime1">
              <a:rPr lang="da-DK" smtClean="0"/>
              <a:t>23-05-2018</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D8D71CFF-EF3B-4817-A00A-782B41408486}" type="datetime1">
              <a:rPr lang="da-DK" smtClean="0"/>
              <a:t>23-05-2018</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87281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7" name="Date Placeholder 6"/>
          <p:cNvSpPr>
            <a:spLocks noGrp="1"/>
          </p:cNvSpPr>
          <p:nvPr>
            <p:ph type="dt" sz="half" idx="10"/>
          </p:nvPr>
        </p:nvSpPr>
        <p:spPr/>
        <p:txBody>
          <a:bodyPr/>
          <a:lstStyle/>
          <a:p>
            <a:fld id="{95A1A839-94E6-4D59-8EC6-B86D6C672D00}" type="datetime1">
              <a:rPr lang="da-DK" smtClean="0"/>
              <a:t>23-05-2018</a:t>
            </a:fld>
            <a:endParaRPr lang="en-US" dirty="0"/>
          </a:p>
        </p:txBody>
      </p:sp>
      <p:sp>
        <p:nvSpPr>
          <p:cNvPr id="9" name="Footer Placeholder 8"/>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7.wmf"/><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12.wmf"/><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image" Target="../media/image15.wmf"/><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theme" Target="../theme/theme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r>
              <a:rPr lang="en-GB" smtClean="0"/>
              <a:t>Presentation title</a:t>
            </a:r>
            <a:endParaRPr lang="en-GB" dirty="0"/>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r>
              <a:rPr lang="en-GB" sz="1100" dirty="0" smtClean="0">
                <a:solidFill>
                  <a:schemeClr val="bg1"/>
                </a:solidFill>
                <a:latin typeface="+mn-lt"/>
                <a:cs typeface="Arial" pitchFamily="34" charset="0"/>
              </a:rPr>
              <a:t>Page </a:t>
            </a:r>
            <a:fld id="{9AE4D82F-B047-469B-AC52-A46321747EAF}" type="slidenum">
              <a:rPr lang="en-GB" sz="1100" smtClean="0">
                <a:solidFill>
                  <a:schemeClr val="bg1"/>
                </a:solidFill>
                <a:latin typeface="+mn-lt"/>
                <a:cs typeface="Arial" pitchFamily="34" charset="0"/>
              </a:rPr>
              <a:pPr/>
              <a:t>‹#›</a:t>
            </a:fld>
            <a:endParaRPr lang="en-GB" sz="1100" dirty="0">
              <a:solidFill>
                <a:schemeClr val="bg1"/>
              </a:solidFill>
              <a:latin typeface="+mn-lt"/>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fld id="{2FF8BCBD-95D1-4CC8-9C2B-643E78524D6E}" type="datetime1">
              <a:rPr lang="da-DK" smtClean="0"/>
              <a:t>23-05-2018</a:t>
            </a:fld>
            <a:endParaRPr lang="en-US" dirty="0"/>
          </a:p>
        </p:txBody>
      </p:sp>
      <p:pic>
        <p:nvPicPr>
          <p:cNvPr id="17" name="Picture 1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284464" y="6327648"/>
            <a:ext cx="399919" cy="408838"/>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788" r:id="rId2"/>
    <p:sldLayoutId id="2147483789" r:id="rId3"/>
    <p:sldLayoutId id="2147483668" r:id="rId4"/>
    <p:sldLayoutId id="2147483748" r:id="rId5"/>
    <p:sldLayoutId id="2147483749" r:id="rId6"/>
    <p:sldLayoutId id="2147483669" r:id="rId7"/>
    <p:sldLayoutId id="2147483780" r:id="rId8"/>
    <p:sldLayoutId id="2147483670" r:id="rId9"/>
    <p:sldLayoutId id="2147483671" r:id="rId10"/>
    <p:sldLayoutId id="2147483672" r:id="rId11"/>
    <p:sldLayoutId id="2147483673" r:id="rId12"/>
    <p:sldLayoutId id="2147483674" r:id="rId13"/>
    <p:sldLayoutId id="2147483726" r:id="rId14"/>
    <p:sldLayoutId id="2147483677" r:id="rId15"/>
    <p:sldLayoutId id="2147483678" r:id="rId16"/>
    <p:sldLayoutId id="2147483679" r:id="rId17"/>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15"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Footer Placeholder 4"/>
          <p:cNvSpPr>
            <a:spLocks noGrp="1"/>
          </p:cNvSpPr>
          <p:nvPr>
            <p:ph type="ftr" sz="quarter" idx="3"/>
          </p:nvPr>
        </p:nvSpPr>
        <p:spPr>
          <a:xfrm>
            <a:off x="2588400" y="6492240"/>
            <a:ext cx="3434400" cy="201168"/>
          </a:xfrm>
          <a:prstGeom prst="rect">
            <a:avLst/>
          </a:prstGeom>
        </p:spPr>
        <p:txBody>
          <a:bodyPr vert="horz" wrap="square" lIns="0" tIns="0" rIns="0" bIns="0" rtlCol="0" anchor="t" anchorCtr="0">
            <a:noAutofit/>
          </a:bodyPr>
          <a:lstStyle>
            <a:lvl1pPr algn="l">
              <a:defRPr sz="1100">
                <a:solidFill>
                  <a:schemeClr val="bg1"/>
                </a:solidFill>
                <a:latin typeface="+mn-lt"/>
              </a:defRPr>
            </a:lvl1pPr>
          </a:lstStyle>
          <a:p>
            <a:r>
              <a:rPr lang="en-GB" smtClean="0"/>
              <a:t>Presentation title</a:t>
            </a:r>
            <a:endParaRPr lang="en-GB" dirty="0"/>
          </a:p>
        </p:txBody>
      </p:sp>
      <p:sp>
        <p:nvSpPr>
          <p:cNvPr id="18" name="TextBox 17"/>
          <p:cNvSpPr txBox="1"/>
          <p:nvPr/>
        </p:nvSpPr>
        <p:spPr>
          <a:xfrm>
            <a:off x="457200" y="6492240"/>
            <a:ext cx="720000" cy="201168"/>
          </a:xfrm>
          <a:prstGeom prst="rect">
            <a:avLst/>
          </a:prstGeom>
          <a:noFill/>
        </p:spPr>
        <p:txBody>
          <a:bodyPr vert="horz" wrap="square" lIns="0" tIns="0" rIns="0" bIns="0" rtlCol="0" anchor="t" anchorCtr="0">
            <a:noAutofit/>
          </a:bodyPr>
          <a:lstStyle/>
          <a:p>
            <a:r>
              <a:rPr lang="en-GB" sz="1100" dirty="0" smtClean="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9" name="Date Placeholder 2"/>
          <p:cNvSpPr>
            <a:spLocks noGrp="1"/>
          </p:cNvSpPr>
          <p:nvPr>
            <p:ph type="dt" sz="half" idx="2"/>
          </p:nvPr>
        </p:nvSpPr>
        <p:spPr>
          <a:xfrm>
            <a:off x="1217792" y="6492240"/>
            <a:ext cx="1188720" cy="201168"/>
          </a:xfrm>
          <a:prstGeom prst="rect">
            <a:avLst/>
          </a:prstGeom>
        </p:spPr>
        <p:txBody>
          <a:bodyPr vert="horz" wrap="square" lIns="0" tIns="0" rIns="0" bIns="0" anchor="t" anchorCtr="0"/>
          <a:lstStyle>
            <a:lvl1pPr>
              <a:defRPr sz="1100">
                <a:solidFill>
                  <a:schemeClr val="bg1"/>
                </a:solidFill>
                <a:latin typeface="+mn-lt"/>
                <a:cs typeface="Arial" pitchFamily="34" charset="0"/>
              </a:defRPr>
            </a:lvl1pPr>
          </a:lstStyle>
          <a:p>
            <a:fld id="{1C8C3FDB-21AD-44E5-899E-8FD18D4F3219}" type="datetime1">
              <a:rPr lang="da-DK" smtClean="0"/>
              <a:t>23-05-2018</a:t>
            </a:fld>
            <a:endParaRPr lang="en-US" dirty="0"/>
          </a:p>
        </p:txBody>
      </p:sp>
      <p:pic>
        <p:nvPicPr>
          <p:cNvPr id="20" name="Picture 1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2074791551"/>
      </p:ext>
    </p:extLst>
  </p:cSld>
  <p:clrMap bg1="lt1" tx1="dk1" bg2="lt2" tx2="dk2" accent1="accent1" accent2="accent2" accent3="accent3" accent4="accent4" accent5="accent5" accent6="accent6" hlink="hlink" folHlink="folHlink"/>
  <p:sldLayoutIdLst>
    <p:sldLayoutId id="2147483709" r:id="rId1"/>
    <p:sldLayoutId id="2147483777" r:id="rId2"/>
    <p:sldLayoutId id="2147483763" r:id="rId3"/>
    <p:sldLayoutId id="2147483765" r:id="rId4"/>
    <p:sldLayoutId id="2147483710" r:id="rId5"/>
    <p:sldLayoutId id="2147483750" r:id="rId6"/>
    <p:sldLayoutId id="2147483751" r:id="rId7"/>
    <p:sldLayoutId id="2147483711" r:id="rId8"/>
    <p:sldLayoutId id="2147483783" r:id="rId9"/>
    <p:sldLayoutId id="2147483712" r:id="rId10"/>
    <p:sldLayoutId id="2147483713" r:id="rId11"/>
    <p:sldLayoutId id="2147483714" r:id="rId12"/>
    <p:sldLayoutId id="2147483715" r:id="rId13"/>
    <p:sldLayoutId id="2147483716" r:id="rId14"/>
    <p:sldLayoutId id="2147483727" r:id="rId15"/>
    <p:sldLayoutId id="2147483719" r:id="rId16"/>
    <p:sldLayoutId id="2147483720" r:id="rId17"/>
    <p:sldLayoutId id="2147483721" r:id="rId18"/>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Box 16"/>
          <p:cNvSpPr txBox="1"/>
          <p:nvPr/>
        </p:nvSpPr>
        <p:spPr>
          <a:xfrm>
            <a:off x="457200" y="6501764"/>
            <a:ext cx="720000" cy="201168"/>
          </a:xfrm>
          <a:prstGeom prst="rect">
            <a:avLst/>
          </a:prstGeom>
          <a:noFill/>
        </p:spPr>
        <p:txBody>
          <a:bodyPr wrap="square" lIns="0" tIns="0" rIns="0" bIns="0" rtlCol="0" anchor="t" anchorCtr="0">
            <a:noAutofit/>
          </a:bodyPr>
          <a:lstStyle/>
          <a:p>
            <a:r>
              <a:rPr lang="en-GB" sz="1100" dirty="0" smtClean="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9" name="Footer Placeholder 4"/>
          <p:cNvSpPr>
            <a:spLocks noGrp="1"/>
          </p:cNvSpPr>
          <p:nvPr>
            <p:ph type="ftr" sz="quarter" idx="3"/>
          </p:nvPr>
        </p:nvSpPr>
        <p:spPr>
          <a:xfrm>
            <a:off x="2588400" y="6501764"/>
            <a:ext cx="3434400"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smtClean="0"/>
              <a:t>Presentation title</a:t>
            </a:r>
            <a:endParaRPr lang="en-GB" dirty="0"/>
          </a:p>
        </p:txBody>
      </p:sp>
      <p:sp>
        <p:nvSpPr>
          <p:cNvPr id="12" name="Date Placeholder 2"/>
          <p:cNvSpPr>
            <a:spLocks noGrp="1"/>
          </p:cNvSpPr>
          <p:nvPr>
            <p:ph type="dt" sz="half" idx="2"/>
          </p:nvPr>
        </p:nvSpPr>
        <p:spPr>
          <a:xfrm>
            <a:off x="1217792" y="6501764"/>
            <a:ext cx="1188720" cy="201168"/>
          </a:xfrm>
          <a:prstGeom prst="rect">
            <a:avLst/>
          </a:prstGeom>
        </p:spPr>
        <p:txBody>
          <a:bodyPr lIns="0" tIns="0" rIns="0" bIns="0" anchor="t" anchorCtr="0"/>
          <a:lstStyle>
            <a:lvl1pPr>
              <a:defRPr sz="1100">
                <a:solidFill>
                  <a:schemeClr val="bg1"/>
                </a:solidFill>
                <a:latin typeface="+mn-lt"/>
                <a:cs typeface="Arial" pitchFamily="34" charset="0"/>
              </a:defRPr>
            </a:lvl1pPr>
          </a:lstStyle>
          <a:p>
            <a:fld id="{29A2E816-3482-4C50-ABC2-93DA159889E3}" type="datetime1">
              <a:rPr lang="da-DK" smtClean="0"/>
              <a:t>23-05-2018</a:t>
            </a:fld>
            <a:endParaRPr lang="en-US" dirty="0"/>
          </a:p>
        </p:txBody>
      </p:sp>
      <p:pic>
        <p:nvPicPr>
          <p:cNvPr id="13" name="Picture 1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778" r:id="rId2"/>
    <p:sldLayoutId id="2147483768" r:id="rId3"/>
    <p:sldLayoutId id="2147483770" r:id="rId4"/>
    <p:sldLayoutId id="2147483682" r:id="rId5"/>
    <p:sldLayoutId id="2147483752" r:id="rId6"/>
    <p:sldLayoutId id="2147483753" r:id="rId7"/>
    <p:sldLayoutId id="2147483683" r:id="rId8"/>
    <p:sldLayoutId id="2147483782" r:id="rId9"/>
    <p:sldLayoutId id="2147483684" r:id="rId10"/>
    <p:sldLayoutId id="2147483685" r:id="rId11"/>
    <p:sldLayoutId id="2147483686" r:id="rId12"/>
    <p:sldLayoutId id="2147483687" r:id="rId13"/>
    <p:sldLayoutId id="2147483688" r:id="rId14"/>
    <p:sldLayoutId id="2147483728" r:id="rId15"/>
    <p:sldLayoutId id="2147483691" r:id="rId16"/>
    <p:sldLayoutId id="2147483692" r:id="rId17"/>
    <p:sldLayoutId id="2147483693" r:id="rId18"/>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Footer Placeholder 4"/>
          <p:cNvSpPr>
            <a:spLocks noGrp="1"/>
          </p:cNvSpPr>
          <p:nvPr>
            <p:ph type="ftr" sz="quarter" idx="3"/>
          </p:nvPr>
        </p:nvSpPr>
        <p:spPr>
          <a:xfrm>
            <a:off x="2588400" y="6492240"/>
            <a:ext cx="3434400"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smtClean="0"/>
              <a:t>Presentation title</a:t>
            </a:r>
            <a:endParaRPr lang="en-GB" dirty="0"/>
          </a:p>
        </p:txBody>
      </p:sp>
      <p:sp>
        <p:nvSpPr>
          <p:cNvPr id="13" name="TextBox 12"/>
          <p:cNvSpPr txBox="1"/>
          <p:nvPr/>
        </p:nvSpPr>
        <p:spPr>
          <a:xfrm>
            <a:off x="457200" y="6492240"/>
            <a:ext cx="720000" cy="201168"/>
          </a:xfrm>
          <a:prstGeom prst="rect">
            <a:avLst/>
          </a:prstGeom>
          <a:noFill/>
        </p:spPr>
        <p:txBody>
          <a:bodyPr wrap="square" lIns="0" tIns="0" rIns="0" bIns="0" rtlCol="0" anchor="t" anchorCtr="0">
            <a:noAutofit/>
          </a:bodyPr>
          <a:lstStyle/>
          <a:p>
            <a:r>
              <a:rPr lang="en-GB" sz="1100" dirty="0" smtClean="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5" name="Date Placeholder 2"/>
          <p:cNvSpPr>
            <a:spLocks noGrp="1"/>
          </p:cNvSpPr>
          <p:nvPr>
            <p:ph type="dt" sz="half" idx="2"/>
          </p:nvPr>
        </p:nvSpPr>
        <p:spPr>
          <a:xfrm>
            <a:off x="1217792" y="6492240"/>
            <a:ext cx="1188720" cy="201168"/>
          </a:xfrm>
          <a:prstGeom prst="rect">
            <a:avLst/>
          </a:prstGeom>
        </p:spPr>
        <p:txBody>
          <a:bodyPr lIns="0" tIns="0" rIns="0" bIns="0" anchor="t" anchorCtr="0"/>
          <a:lstStyle>
            <a:lvl1pPr>
              <a:defRPr sz="1100">
                <a:solidFill>
                  <a:schemeClr val="bg1"/>
                </a:solidFill>
                <a:latin typeface="+mn-lt"/>
                <a:cs typeface="Arial" pitchFamily="34" charset="0"/>
              </a:defRPr>
            </a:lvl1pPr>
          </a:lstStyle>
          <a:p>
            <a:fld id="{0DC232AE-77B4-4019-AF1A-E79586EAA8A8}" type="datetime1">
              <a:rPr lang="da-DK" smtClean="0"/>
              <a:t>23-05-2018</a:t>
            </a:fld>
            <a:endParaRPr lang="en-US" dirty="0"/>
          </a:p>
        </p:txBody>
      </p:sp>
      <p:pic>
        <p:nvPicPr>
          <p:cNvPr id="14" name="Picture 1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779" r:id="rId2"/>
    <p:sldLayoutId id="2147483773" r:id="rId3"/>
    <p:sldLayoutId id="2147483775" r:id="rId4"/>
    <p:sldLayoutId id="2147483696" r:id="rId5"/>
    <p:sldLayoutId id="2147483754" r:id="rId6"/>
    <p:sldLayoutId id="2147483755" r:id="rId7"/>
    <p:sldLayoutId id="2147483697" r:id="rId8"/>
    <p:sldLayoutId id="2147483781" r:id="rId9"/>
    <p:sldLayoutId id="2147483698" r:id="rId10"/>
    <p:sldLayoutId id="2147483699" r:id="rId11"/>
    <p:sldLayoutId id="2147483700" r:id="rId12"/>
    <p:sldLayoutId id="2147483701" r:id="rId13"/>
    <p:sldLayoutId id="2147483702" r:id="rId14"/>
    <p:sldLayoutId id="2147483729" r:id="rId15"/>
    <p:sldLayoutId id="2147483705" r:id="rId16"/>
    <p:sldLayoutId id="2147483706" r:id="rId17"/>
    <p:sldLayoutId id="2147483707" r:id="rId18"/>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t="-1000" r="20000" b="-1000"/>
          </a:stretch>
        </a:blipFill>
        <a:effectLst/>
      </p:bgPr>
    </p:bg>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r>
              <a:rPr lang="da-DK" sz="2800" dirty="0" smtClean="0">
                <a:latin typeface="EYInterstate Light" panose="02000506000000020004" pitchFamily="2" charset="0"/>
              </a:rPr>
              <a:t>Persondataforordningen i øjenhøjde</a:t>
            </a:r>
            <a:r>
              <a:rPr lang="da-DK" dirty="0" smtClean="0">
                <a:latin typeface="EYInterstate Light" panose="02000506000000020004" pitchFamily="2" charset="0"/>
              </a:rPr>
              <a:t/>
            </a:r>
            <a:br>
              <a:rPr lang="da-DK" dirty="0" smtClean="0">
                <a:latin typeface="EYInterstate Light" panose="02000506000000020004" pitchFamily="2" charset="0"/>
              </a:rPr>
            </a:br>
            <a:r>
              <a:rPr lang="da-DK" sz="1499" dirty="0" smtClean="0">
                <a:latin typeface="EYInterstate Light" panose="02000506000000020004" pitchFamily="2" charset="0"/>
              </a:rPr>
              <a:t>Dansk Kørelærer Union</a:t>
            </a:r>
            <a:endParaRPr lang="da-DK" sz="1499" dirty="0">
              <a:latin typeface="EYInterstate Light" panose="02000506000000020004" pitchFamily="2" charset="0"/>
            </a:endParaRPr>
          </a:p>
        </p:txBody>
      </p:sp>
      <p:sp>
        <p:nvSpPr>
          <p:cNvPr id="13" name="Subtitle 12"/>
          <p:cNvSpPr>
            <a:spLocks noGrp="1"/>
          </p:cNvSpPr>
          <p:nvPr>
            <p:ph type="subTitle" idx="1"/>
          </p:nvPr>
        </p:nvSpPr>
        <p:spPr/>
        <p:txBody>
          <a:bodyPr/>
          <a:lstStyle/>
          <a:p>
            <a:r>
              <a:rPr lang="da-DK" dirty="0" smtClean="0">
                <a:latin typeface="EYInterstate Light" panose="02000506000000020004" pitchFamily="2" charset="0"/>
              </a:rPr>
              <a:t>25</a:t>
            </a:r>
            <a:r>
              <a:rPr lang="da-DK" dirty="0" smtClean="0">
                <a:latin typeface="EYInterstate Light" panose="02000506000000020004" pitchFamily="2" charset="0"/>
              </a:rPr>
              <a:t>. maj </a:t>
            </a:r>
            <a:r>
              <a:rPr lang="da-DK" dirty="0" smtClean="0">
                <a:latin typeface="EYInterstate Light" panose="02000506000000020004" pitchFamily="2" charset="0"/>
              </a:rPr>
              <a:t>2018</a:t>
            </a:r>
            <a:endParaRPr lang="da-DK" dirty="0">
              <a:latin typeface="EYInterstate Light" panose="02000506000000020004" pitchFamily="2" charset="0"/>
            </a:endParaRPr>
          </a:p>
        </p:txBody>
      </p:sp>
    </p:spTree>
    <p:extLst>
      <p:ext uri="{BB962C8B-B14F-4D97-AF65-F5344CB8AC3E}">
        <p14:creationId xmlns:p14="http://schemas.microsoft.com/office/powerpoint/2010/main" val="213133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Konsekvenser ved overtrædelse</a:t>
            </a:r>
          </a:p>
        </p:txBody>
      </p:sp>
      <p:sp>
        <p:nvSpPr>
          <p:cNvPr id="5" name="Rectangle 29" descr="© INSCALE GmbH, 26.05.2010&#10;http://www.presentationload.com/"/>
          <p:cNvSpPr>
            <a:spLocks noChangeArrowheads="1"/>
          </p:cNvSpPr>
          <p:nvPr/>
        </p:nvSpPr>
        <p:spPr bwMode="gray">
          <a:xfrm>
            <a:off x="463551" y="1439864"/>
            <a:ext cx="2745317" cy="4524374"/>
          </a:xfrm>
          <a:prstGeom prst="rect">
            <a:avLst/>
          </a:prstGeom>
          <a:solidFill>
            <a:srgbClr val="999999"/>
          </a:solidFill>
          <a:ln w="9525">
            <a:noFill/>
            <a:miter lim="800000"/>
            <a:headEnd/>
            <a:tailEnd/>
          </a:ln>
          <a:effectLst/>
        </p:spPr>
        <p:txBody>
          <a:bodyPr vert="horz" wrap="none" lIns="91440" tIns="45720" rIns="91440" bIns="45720" anchor="ctr"/>
          <a:lstStyle/>
          <a:p>
            <a:pPr algn="ctr" fontAlgn="base">
              <a:spcBef>
                <a:spcPct val="0"/>
              </a:spcBef>
              <a:spcAft>
                <a:spcPct val="0"/>
              </a:spcAft>
            </a:pPr>
            <a:endParaRPr lang="da-DK" sz="1600" noProof="1">
              <a:solidFill>
                <a:srgbClr val="000000"/>
              </a:solidFill>
            </a:endParaRPr>
          </a:p>
        </p:txBody>
      </p:sp>
      <p:sp>
        <p:nvSpPr>
          <p:cNvPr id="6" name="Rectangle 30" descr="© INSCALE GmbH, 26.05.2010&#10;http://www.presentationload.com/"/>
          <p:cNvSpPr>
            <a:spLocks noChangeArrowheads="1"/>
          </p:cNvSpPr>
          <p:nvPr/>
        </p:nvSpPr>
        <p:spPr bwMode="gray">
          <a:xfrm>
            <a:off x="3208868" y="1439864"/>
            <a:ext cx="2745317" cy="4524374"/>
          </a:xfrm>
          <a:prstGeom prst="rect">
            <a:avLst/>
          </a:prstGeom>
          <a:solidFill>
            <a:srgbClr val="C0C0C0"/>
          </a:solidFill>
          <a:ln w="9525">
            <a:noFill/>
            <a:miter lim="800000"/>
            <a:headEnd/>
            <a:tailEnd/>
          </a:ln>
          <a:effectLst/>
        </p:spPr>
        <p:txBody>
          <a:bodyPr vert="horz" wrap="none" lIns="91440" tIns="45720" rIns="91440" bIns="45720" anchor="ctr"/>
          <a:lstStyle/>
          <a:p>
            <a:pPr algn="ctr" fontAlgn="base">
              <a:spcBef>
                <a:spcPct val="0"/>
              </a:spcBef>
              <a:spcAft>
                <a:spcPct val="0"/>
              </a:spcAft>
            </a:pPr>
            <a:endParaRPr lang="da-DK" sz="1600" noProof="1">
              <a:solidFill>
                <a:srgbClr val="000000"/>
              </a:solidFill>
            </a:endParaRPr>
          </a:p>
        </p:txBody>
      </p:sp>
      <p:sp>
        <p:nvSpPr>
          <p:cNvPr id="7" name="Rectangle 31" descr="© INSCALE GmbH, 26.05.2010&#10;http://www.presentationload.com/"/>
          <p:cNvSpPr>
            <a:spLocks noChangeArrowheads="1"/>
          </p:cNvSpPr>
          <p:nvPr/>
        </p:nvSpPr>
        <p:spPr bwMode="gray">
          <a:xfrm>
            <a:off x="5954184" y="1439864"/>
            <a:ext cx="2745317" cy="4524374"/>
          </a:xfrm>
          <a:prstGeom prst="rect">
            <a:avLst/>
          </a:prstGeom>
          <a:solidFill>
            <a:srgbClr val="F0F0F0"/>
          </a:solidFill>
          <a:ln w="9525">
            <a:noFill/>
            <a:miter lim="800000"/>
            <a:headEnd/>
            <a:tailEnd/>
          </a:ln>
          <a:effectLst/>
        </p:spPr>
        <p:txBody>
          <a:bodyPr vert="horz" wrap="none" lIns="91440" tIns="45720" rIns="91440" bIns="45720" anchor="ctr"/>
          <a:lstStyle/>
          <a:p>
            <a:pPr algn="ctr" fontAlgn="base">
              <a:spcBef>
                <a:spcPct val="0"/>
              </a:spcBef>
              <a:spcAft>
                <a:spcPct val="0"/>
              </a:spcAft>
            </a:pPr>
            <a:endParaRPr lang="da-DK" sz="1600" noProof="1">
              <a:solidFill>
                <a:srgbClr val="000000"/>
              </a:solidFill>
            </a:endParaRPr>
          </a:p>
        </p:txBody>
      </p:sp>
      <p:sp>
        <p:nvSpPr>
          <p:cNvPr id="8" name="Rectangle 44" descr="© INSCALE GmbH, 26.05.2010&#10;http://www.presentationload.com/"/>
          <p:cNvSpPr>
            <a:spLocks noChangeArrowheads="1"/>
          </p:cNvSpPr>
          <p:nvPr/>
        </p:nvSpPr>
        <p:spPr bwMode="gray">
          <a:xfrm>
            <a:off x="457200" y="1557338"/>
            <a:ext cx="2751668" cy="338554"/>
          </a:xfrm>
          <a:prstGeom prst="rect">
            <a:avLst/>
          </a:prstGeom>
          <a:noFill/>
          <a:ln w="9525">
            <a:noFill/>
            <a:miter lim="800000"/>
            <a:headEnd/>
            <a:tailEnd/>
          </a:ln>
          <a:effectLst/>
        </p:spPr>
        <p:txBody>
          <a:bodyPr vert="horz" wrap="square" lIns="91440" tIns="45720" rIns="91440" bIns="45720" anchor="t">
            <a:spAutoFit/>
          </a:bodyPr>
          <a:lstStyle/>
          <a:p>
            <a:pPr algn="ctr" fontAlgn="base">
              <a:spcBef>
                <a:spcPct val="0"/>
              </a:spcBef>
              <a:spcAft>
                <a:spcPct val="0"/>
              </a:spcAft>
            </a:pPr>
            <a:r>
              <a:rPr lang="da-DK" sz="1600" b="1" noProof="1" smtClean="0">
                <a:solidFill>
                  <a:srgbClr val="FFFFFF"/>
                </a:solidFill>
                <a:latin typeface="Arial" panose="020B0604020202020204" pitchFamily="34" charset="0"/>
              </a:rPr>
              <a:t>Risici</a:t>
            </a:r>
            <a:endParaRPr lang="da-DK" sz="1600" b="1" noProof="1">
              <a:solidFill>
                <a:srgbClr val="FFFFFF"/>
              </a:solidFill>
              <a:latin typeface="Arial" panose="020B0604020202020204" pitchFamily="34" charset="0"/>
            </a:endParaRPr>
          </a:p>
        </p:txBody>
      </p:sp>
      <p:sp>
        <p:nvSpPr>
          <p:cNvPr id="12" name="AutoShape 12" descr="© INSCALE GmbH, 26.05.2010&#10;http://www.presentationload.com/"/>
          <p:cNvSpPr>
            <a:spLocks noChangeArrowheads="1"/>
          </p:cNvSpPr>
          <p:nvPr/>
        </p:nvSpPr>
        <p:spPr bwMode="gray">
          <a:xfrm>
            <a:off x="879741" y="4428890"/>
            <a:ext cx="1916113" cy="401638"/>
          </a:xfrm>
          <a:prstGeom prst="rect">
            <a:avLst/>
          </a:prstGeom>
          <a:solidFill>
            <a:srgbClr val="FFE600"/>
          </a:solidFill>
          <a:ln w="9525">
            <a:noFill/>
            <a:round/>
            <a:headEnd/>
            <a:tailEnd/>
          </a:ln>
          <a:effectLst/>
        </p:spPr>
        <p:txBody>
          <a:bodyPr wrap="none" anchor="ctr"/>
          <a:lstStyle/>
          <a:p>
            <a:pPr algn="ctr" fontAlgn="base">
              <a:spcBef>
                <a:spcPct val="0"/>
              </a:spcBef>
              <a:spcAft>
                <a:spcPct val="0"/>
              </a:spcAft>
            </a:pPr>
            <a:r>
              <a:rPr lang="da-DK" sz="1600" noProof="1" smtClean="0">
                <a:solidFill>
                  <a:srgbClr val="808080"/>
                </a:solidFill>
              </a:rPr>
              <a:t>Forretningsmæssig</a:t>
            </a:r>
            <a:endParaRPr lang="da-DK" sz="1600" noProof="1">
              <a:solidFill>
                <a:srgbClr val="808080"/>
              </a:solidFill>
            </a:endParaRPr>
          </a:p>
        </p:txBody>
      </p:sp>
      <p:sp>
        <p:nvSpPr>
          <p:cNvPr id="9" name="Rectangle 45" descr="© INSCALE GmbH, 26.05.2010&#10;http://www.presentationload.com/"/>
          <p:cNvSpPr>
            <a:spLocks noChangeArrowheads="1"/>
          </p:cNvSpPr>
          <p:nvPr/>
        </p:nvSpPr>
        <p:spPr bwMode="gray">
          <a:xfrm>
            <a:off x="3208869" y="1557338"/>
            <a:ext cx="2745316" cy="338554"/>
          </a:xfrm>
          <a:prstGeom prst="rect">
            <a:avLst/>
          </a:prstGeom>
          <a:noFill/>
          <a:ln w="9525">
            <a:noFill/>
            <a:miter lim="800000"/>
            <a:headEnd/>
            <a:tailEnd/>
          </a:ln>
          <a:effectLst/>
        </p:spPr>
        <p:txBody>
          <a:bodyPr vert="horz" wrap="square" lIns="91440" tIns="45720" rIns="91440" bIns="45720" anchor="t">
            <a:spAutoFit/>
          </a:bodyPr>
          <a:lstStyle/>
          <a:p>
            <a:pPr algn="ctr" fontAlgn="base">
              <a:spcBef>
                <a:spcPct val="0"/>
              </a:spcBef>
              <a:spcAft>
                <a:spcPct val="0"/>
              </a:spcAft>
            </a:pPr>
            <a:r>
              <a:rPr lang="da-DK" sz="1600" b="1" noProof="1" smtClean="0">
                <a:solidFill>
                  <a:srgbClr val="000000"/>
                </a:solidFill>
                <a:latin typeface="Arial" panose="020B0604020202020204" pitchFamily="34" charset="0"/>
              </a:rPr>
              <a:t>Konsekvenser</a:t>
            </a:r>
            <a:endParaRPr lang="da-DK" sz="1600" b="1" noProof="1">
              <a:solidFill>
                <a:srgbClr val="000000"/>
              </a:solidFill>
              <a:latin typeface="Arial" panose="020B0604020202020204" pitchFamily="34" charset="0"/>
            </a:endParaRPr>
          </a:p>
        </p:txBody>
      </p:sp>
      <p:sp>
        <p:nvSpPr>
          <p:cNvPr id="10" name="Rectangle 46" descr="© INSCALE GmbH, 26.05.2010&#10;http://www.presentationload.com/"/>
          <p:cNvSpPr>
            <a:spLocks noChangeArrowheads="1"/>
          </p:cNvSpPr>
          <p:nvPr/>
        </p:nvSpPr>
        <p:spPr bwMode="gray">
          <a:xfrm>
            <a:off x="5954184" y="1557338"/>
            <a:ext cx="2745316" cy="338554"/>
          </a:xfrm>
          <a:prstGeom prst="rect">
            <a:avLst/>
          </a:prstGeom>
          <a:noFill/>
          <a:ln w="9525">
            <a:noFill/>
            <a:miter lim="800000"/>
            <a:headEnd/>
            <a:tailEnd/>
          </a:ln>
          <a:effectLst/>
        </p:spPr>
        <p:txBody>
          <a:bodyPr vert="horz" wrap="square" lIns="91440" tIns="45720" rIns="91440" bIns="45720" anchor="t">
            <a:spAutoFit/>
          </a:bodyPr>
          <a:lstStyle/>
          <a:p>
            <a:pPr algn="ctr" fontAlgn="base">
              <a:spcBef>
                <a:spcPct val="0"/>
              </a:spcBef>
              <a:spcAft>
                <a:spcPct val="0"/>
              </a:spcAft>
            </a:pPr>
            <a:r>
              <a:rPr lang="da-DK" sz="1600" b="1" noProof="1" smtClean="0">
                <a:solidFill>
                  <a:srgbClr val="646464"/>
                </a:solidFill>
                <a:latin typeface="Arial" panose="020B0604020202020204" pitchFamily="34" charset="0"/>
              </a:rPr>
              <a:t>Problemer</a:t>
            </a:r>
            <a:endParaRPr lang="da-DK" sz="1600" b="1" noProof="1">
              <a:solidFill>
                <a:srgbClr val="646464"/>
              </a:solidFill>
              <a:latin typeface="Arial" panose="020B0604020202020204" pitchFamily="34" charset="0"/>
            </a:endParaRPr>
          </a:p>
        </p:txBody>
      </p:sp>
      <p:grpSp>
        <p:nvGrpSpPr>
          <p:cNvPr id="51" name="Group 50"/>
          <p:cNvGrpSpPr/>
          <p:nvPr/>
        </p:nvGrpSpPr>
        <p:grpSpPr>
          <a:xfrm>
            <a:off x="3624263" y="2919846"/>
            <a:ext cx="4741862" cy="1414463"/>
            <a:chOff x="3624263" y="2919846"/>
            <a:chExt cx="4741862" cy="1414463"/>
          </a:xfrm>
        </p:grpSpPr>
        <p:sp>
          <p:nvSpPr>
            <p:cNvPr id="13" name="AutoShape 13" descr="© INSCALE GmbH, 26.05.2010&#10;http://www.presentationload.com/"/>
            <p:cNvSpPr>
              <a:spLocks noChangeArrowheads="1"/>
            </p:cNvSpPr>
            <p:nvPr/>
          </p:nvSpPr>
          <p:spPr bwMode="gray">
            <a:xfrm>
              <a:off x="3624263" y="3405477"/>
              <a:ext cx="1914525" cy="401637"/>
            </a:xfrm>
            <a:prstGeom prst="rect">
              <a:avLst/>
            </a:prstGeom>
            <a:solidFill>
              <a:srgbClr val="999999"/>
            </a:solidFill>
            <a:ln w="9525">
              <a:noFill/>
              <a:round/>
              <a:headEnd/>
              <a:tailEnd/>
            </a:ln>
            <a:effectLst/>
          </p:spPr>
          <p:txBody>
            <a:bodyPr wrap="none" anchor="ctr"/>
            <a:lstStyle/>
            <a:p>
              <a:pPr algn="ctr" fontAlgn="base">
                <a:spcBef>
                  <a:spcPct val="0"/>
                </a:spcBef>
                <a:spcAft>
                  <a:spcPct val="0"/>
                </a:spcAft>
              </a:pPr>
              <a:r>
                <a:rPr lang="da-DK" sz="1600" noProof="1" smtClean="0">
                  <a:solidFill>
                    <a:srgbClr val="FFFFFF"/>
                  </a:solidFill>
                </a:rPr>
                <a:t>Klage/erstatning</a:t>
              </a:r>
              <a:endParaRPr lang="da-DK" sz="1600" noProof="1">
                <a:solidFill>
                  <a:srgbClr val="FFFFFF"/>
                </a:solidFill>
              </a:endParaRPr>
            </a:p>
          </p:txBody>
        </p:sp>
        <p:sp>
          <p:nvSpPr>
            <p:cNvPr id="15" name="AutoShape 16" descr="© INSCALE GmbH, 26.05.2010&#10;http://www.presentationload.com/"/>
            <p:cNvSpPr>
              <a:spLocks noChangeArrowheads="1"/>
            </p:cNvSpPr>
            <p:nvPr/>
          </p:nvSpPr>
          <p:spPr bwMode="gray">
            <a:xfrm>
              <a:off x="6450013" y="2919846"/>
              <a:ext cx="1916112" cy="401638"/>
            </a:xfrm>
            <a:prstGeom prst="rect">
              <a:avLst/>
            </a:prstGeom>
            <a:solidFill>
              <a:srgbClr val="999999"/>
            </a:solidFill>
            <a:ln w="9525">
              <a:noFill/>
              <a:round/>
              <a:headEnd/>
              <a:tailEnd/>
            </a:ln>
            <a:effectLst/>
          </p:spPr>
          <p:txBody>
            <a:bodyPr wrap="none" anchor="ctr"/>
            <a:lstStyle/>
            <a:p>
              <a:pPr algn="ctr" fontAlgn="base">
                <a:spcBef>
                  <a:spcPct val="0"/>
                </a:spcBef>
                <a:spcAft>
                  <a:spcPct val="0"/>
                </a:spcAft>
              </a:pPr>
              <a:r>
                <a:rPr lang="da-DK" sz="1100" noProof="1" smtClean="0">
                  <a:solidFill>
                    <a:srgbClr val="FFFFFF"/>
                  </a:solidFill>
                </a:rPr>
                <a:t>Utilfredse kunder/</a:t>
              </a:r>
            </a:p>
            <a:p>
              <a:pPr algn="ctr" fontAlgn="base">
                <a:spcBef>
                  <a:spcPct val="0"/>
                </a:spcBef>
                <a:spcAft>
                  <a:spcPct val="0"/>
                </a:spcAft>
              </a:pPr>
              <a:r>
                <a:rPr lang="da-DK" sz="1100" noProof="1" smtClean="0">
                  <a:solidFill>
                    <a:srgbClr val="FFFFFF"/>
                  </a:solidFill>
                </a:rPr>
                <a:t>medarbejdere/leverandører</a:t>
              </a:r>
              <a:endParaRPr lang="da-DK" sz="1100" noProof="1">
                <a:solidFill>
                  <a:srgbClr val="FFFFFF"/>
                </a:solidFill>
              </a:endParaRPr>
            </a:p>
          </p:txBody>
        </p:sp>
        <p:cxnSp>
          <p:nvCxnSpPr>
            <p:cNvPr id="20" name="AutoShape 41"/>
            <p:cNvCxnSpPr>
              <a:cxnSpLocks noChangeShapeType="1"/>
            </p:cNvCxnSpPr>
            <p:nvPr/>
          </p:nvCxnSpPr>
          <p:spPr bwMode="gray">
            <a:xfrm>
              <a:off x="5538788" y="3627871"/>
              <a:ext cx="911225" cy="506413"/>
            </a:xfrm>
            <a:prstGeom prst="straightConnector1">
              <a:avLst/>
            </a:prstGeom>
            <a:noFill/>
            <a:ln w="25400">
              <a:solidFill>
                <a:srgbClr val="808080"/>
              </a:solidFill>
              <a:prstDash val="sysDot"/>
              <a:round/>
              <a:headEnd/>
              <a:tailEnd type="triangle" w="med" len="med"/>
            </a:ln>
            <a:effectLst/>
          </p:spPr>
        </p:cxnSp>
        <p:cxnSp>
          <p:nvCxnSpPr>
            <p:cNvPr id="21" name="AutoShape 42"/>
            <p:cNvCxnSpPr>
              <a:cxnSpLocks noChangeShapeType="1"/>
            </p:cNvCxnSpPr>
            <p:nvPr/>
          </p:nvCxnSpPr>
          <p:spPr bwMode="gray">
            <a:xfrm>
              <a:off x="5538788" y="3627871"/>
              <a:ext cx="911225" cy="0"/>
            </a:xfrm>
            <a:prstGeom prst="straightConnector1">
              <a:avLst/>
            </a:prstGeom>
            <a:noFill/>
            <a:ln w="25400">
              <a:solidFill>
                <a:srgbClr val="808080"/>
              </a:solidFill>
              <a:prstDash val="sysDot"/>
              <a:round/>
              <a:headEnd/>
              <a:tailEnd type="triangle" w="med" len="med"/>
            </a:ln>
            <a:effectLst/>
          </p:spPr>
        </p:cxnSp>
        <p:cxnSp>
          <p:nvCxnSpPr>
            <p:cNvPr id="22" name="AutoShape 43"/>
            <p:cNvCxnSpPr>
              <a:cxnSpLocks noChangeShapeType="1"/>
            </p:cNvCxnSpPr>
            <p:nvPr/>
          </p:nvCxnSpPr>
          <p:spPr bwMode="gray">
            <a:xfrm flipV="1">
              <a:off x="5538788" y="3121459"/>
              <a:ext cx="911225" cy="506412"/>
            </a:xfrm>
            <a:prstGeom prst="straightConnector1">
              <a:avLst/>
            </a:prstGeom>
            <a:noFill/>
            <a:ln w="25400">
              <a:solidFill>
                <a:srgbClr val="808080"/>
              </a:solidFill>
              <a:prstDash val="sysDot"/>
              <a:round/>
              <a:headEnd/>
              <a:tailEnd type="triangle" w="med" len="med"/>
            </a:ln>
            <a:effectLst/>
          </p:spPr>
        </p:cxnSp>
        <p:sp>
          <p:nvSpPr>
            <p:cNvPr id="25" name="AutoShape 15" descr="© INSCALE GmbH, 26.05.2010&#10;http://www.presentationload.com/"/>
            <p:cNvSpPr>
              <a:spLocks noChangeArrowheads="1"/>
            </p:cNvSpPr>
            <p:nvPr/>
          </p:nvSpPr>
          <p:spPr bwMode="gray">
            <a:xfrm>
              <a:off x="6450013" y="3426259"/>
              <a:ext cx="1916112" cy="401637"/>
            </a:xfrm>
            <a:prstGeom prst="rect">
              <a:avLst/>
            </a:prstGeom>
            <a:solidFill>
              <a:srgbClr val="999999"/>
            </a:solidFill>
            <a:ln w="9525">
              <a:noFill/>
              <a:round/>
              <a:headEnd/>
              <a:tailEnd/>
            </a:ln>
            <a:effectLst/>
          </p:spPr>
          <p:txBody>
            <a:bodyPr wrap="none" anchor="ctr"/>
            <a:lstStyle/>
            <a:p>
              <a:pPr algn="ctr" fontAlgn="base">
                <a:spcBef>
                  <a:spcPct val="0"/>
                </a:spcBef>
                <a:spcAft>
                  <a:spcPct val="0"/>
                </a:spcAft>
              </a:pPr>
              <a:r>
                <a:rPr lang="da-DK" sz="1100" noProof="1" smtClean="0">
                  <a:solidFill>
                    <a:srgbClr val="FFFFFF"/>
                  </a:solidFill>
                </a:rPr>
                <a:t>Fagforeninger på vegne</a:t>
              </a:r>
            </a:p>
            <a:p>
              <a:pPr algn="ctr" fontAlgn="base">
                <a:spcBef>
                  <a:spcPct val="0"/>
                </a:spcBef>
                <a:spcAft>
                  <a:spcPct val="0"/>
                </a:spcAft>
              </a:pPr>
              <a:r>
                <a:rPr lang="da-DK" sz="1100" noProof="1">
                  <a:solidFill>
                    <a:srgbClr val="FFFFFF"/>
                  </a:solidFill>
                </a:rPr>
                <a:t>a</a:t>
              </a:r>
              <a:r>
                <a:rPr lang="da-DK" sz="1100" noProof="1" smtClean="0">
                  <a:solidFill>
                    <a:srgbClr val="FFFFFF"/>
                  </a:solidFill>
                </a:rPr>
                <a:t>f medlemmer</a:t>
              </a:r>
              <a:endParaRPr lang="da-DK" sz="1100" noProof="1">
                <a:solidFill>
                  <a:srgbClr val="FFFFFF"/>
                </a:solidFill>
              </a:endParaRPr>
            </a:p>
          </p:txBody>
        </p:sp>
        <p:sp>
          <p:nvSpPr>
            <p:cNvPr id="26" name="AutoShape 17" descr="© INSCALE GmbH, 26.05.2010&#10;http://www.presentationload.com/"/>
            <p:cNvSpPr>
              <a:spLocks noChangeArrowheads="1"/>
            </p:cNvSpPr>
            <p:nvPr/>
          </p:nvSpPr>
          <p:spPr bwMode="gray">
            <a:xfrm>
              <a:off x="6450013" y="3932671"/>
              <a:ext cx="1916112" cy="401638"/>
            </a:xfrm>
            <a:prstGeom prst="rect">
              <a:avLst/>
            </a:prstGeom>
            <a:solidFill>
              <a:srgbClr val="999999"/>
            </a:solidFill>
            <a:ln w="9525">
              <a:noFill/>
              <a:round/>
              <a:headEnd/>
              <a:tailEnd/>
            </a:ln>
            <a:effectLst/>
          </p:spPr>
          <p:txBody>
            <a:bodyPr wrap="none" anchor="ctr"/>
            <a:lstStyle/>
            <a:p>
              <a:pPr algn="ctr" fontAlgn="base">
                <a:spcBef>
                  <a:spcPct val="0"/>
                </a:spcBef>
                <a:spcAft>
                  <a:spcPct val="0"/>
                </a:spcAft>
              </a:pPr>
              <a:r>
                <a:rPr lang="da-DK" sz="1100" noProof="1" smtClean="0">
                  <a:solidFill>
                    <a:srgbClr val="FFFFFF"/>
                  </a:solidFill>
                </a:rPr>
                <a:t>Advokater på vegne </a:t>
              </a:r>
            </a:p>
            <a:p>
              <a:pPr algn="ctr" fontAlgn="base">
                <a:spcBef>
                  <a:spcPct val="0"/>
                </a:spcBef>
                <a:spcAft>
                  <a:spcPct val="0"/>
                </a:spcAft>
              </a:pPr>
              <a:r>
                <a:rPr lang="da-DK" sz="1100" noProof="1" smtClean="0">
                  <a:solidFill>
                    <a:srgbClr val="FFFFFF"/>
                  </a:solidFill>
                </a:rPr>
                <a:t>af grupper</a:t>
              </a:r>
              <a:endParaRPr lang="da-DK" sz="1100" noProof="1">
                <a:solidFill>
                  <a:srgbClr val="FFFFFF"/>
                </a:solidFill>
              </a:endParaRPr>
            </a:p>
          </p:txBody>
        </p:sp>
      </p:grpSp>
      <p:grpSp>
        <p:nvGrpSpPr>
          <p:cNvPr id="50" name="Group 49"/>
          <p:cNvGrpSpPr/>
          <p:nvPr/>
        </p:nvGrpSpPr>
        <p:grpSpPr>
          <a:xfrm>
            <a:off x="3624263" y="1913220"/>
            <a:ext cx="4741862" cy="908050"/>
            <a:chOff x="3624263" y="1913220"/>
            <a:chExt cx="4741862" cy="908050"/>
          </a:xfrm>
        </p:grpSpPr>
        <p:sp>
          <p:nvSpPr>
            <p:cNvPr id="14" name="AutoShape 14" descr="© INSCALE GmbH, 26.05.2010&#10;http://www.presentationload.com/"/>
            <p:cNvSpPr>
              <a:spLocks noChangeArrowheads="1"/>
            </p:cNvSpPr>
            <p:nvPr/>
          </p:nvSpPr>
          <p:spPr bwMode="gray">
            <a:xfrm>
              <a:off x="3624263" y="2162457"/>
              <a:ext cx="1914525" cy="401638"/>
            </a:xfrm>
            <a:prstGeom prst="rect">
              <a:avLst/>
            </a:prstGeom>
            <a:solidFill>
              <a:srgbClr val="999999"/>
            </a:solidFill>
            <a:ln w="9525">
              <a:noFill/>
              <a:round/>
              <a:headEnd/>
              <a:tailEnd/>
            </a:ln>
            <a:effectLst/>
          </p:spPr>
          <p:txBody>
            <a:bodyPr wrap="none" anchor="ctr"/>
            <a:lstStyle/>
            <a:p>
              <a:pPr algn="ctr" fontAlgn="base">
                <a:spcBef>
                  <a:spcPct val="0"/>
                </a:spcBef>
                <a:spcAft>
                  <a:spcPct val="0"/>
                </a:spcAft>
              </a:pPr>
              <a:r>
                <a:rPr lang="da-DK" sz="1600" noProof="1" smtClean="0">
                  <a:solidFill>
                    <a:srgbClr val="FFFFFF"/>
                  </a:solidFill>
                </a:rPr>
                <a:t>Bøde</a:t>
              </a:r>
              <a:endParaRPr lang="da-DK" sz="1600" noProof="1">
                <a:solidFill>
                  <a:srgbClr val="FFFFFF"/>
                </a:solidFill>
              </a:endParaRPr>
            </a:p>
          </p:txBody>
        </p:sp>
        <p:cxnSp>
          <p:nvCxnSpPr>
            <p:cNvPr id="18" name="AutoShape 39"/>
            <p:cNvCxnSpPr>
              <a:cxnSpLocks noChangeShapeType="1"/>
            </p:cNvCxnSpPr>
            <p:nvPr/>
          </p:nvCxnSpPr>
          <p:spPr bwMode="gray">
            <a:xfrm>
              <a:off x="5538788" y="2364070"/>
              <a:ext cx="911225" cy="257175"/>
            </a:xfrm>
            <a:prstGeom prst="straightConnector1">
              <a:avLst/>
            </a:prstGeom>
            <a:noFill/>
            <a:ln w="25400">
              <a:solidFill>
                <a:srgbClr val="808080"/>
              </a:solidFill>
              <a:prstDash val="sysDot"/>
              <a:round/>
              <a:headEnd/>
              <a:tailEnd type="triangle" w="med" len="med"/>
            </a:ln>
            <a:effectLst/>
          </p:spPr>
        </p:cxnSp>
        <p:cxnSp>
          <p:nvCxnSpPr>
            <p:cNvPr id="19" name="AutoShape 40"/>
            <p:cNvCxnSpPr>
              <a:cxnSpLocks noChangeShapeType="1"/>
            </p:cNvCxnSpPr>
            <p:nvPr/>
          </p:nvCxnSpPr>
          <p:spPr bwMode="gray">
            <a:xfrm flipV="1">
              <a:off x="5538788" y="2114832"/>
              <a:ext cx="911225" cy="249238"/>
            </a:xfrm>
            <a:prstGeom prst="straightConnector1">
              <a:avLst/>
            </a:prstGeom>
            <a:noFill/>
            <a:ln w="25400">
              <a:solidFill>
                <a:srgbClr val="808080"/>
              </a:solidFill>
              <a:prstDash val="sysDot"/>
              <a:round/>
              <a:headEnd/>
              <a:tailEnd type="triangle" w="med" len="med"/>
            </a:ln>
            <a:effectLst/>
          </p:spPr>
        </p:cxnSp>
        <p:sp>
          <p:nvSpPr>
            <p:cNvPr id="27" name="AutoShape 18" descr="© INSCALE GmbH, 26.05.2010&#10;http://www.presentationload.com/"/>
            <p:cNvSpPr>
              <a:spLocks noChangeArrowheads="1"/>
            </p:cNvSpPr>
            <p:nvPr/>
          </p:nvSpPr>
          <p:spPr bwMode="gray">
            <a:xfrm>
              <a:off x="6450013" y="1913220"/>
              <a:ext cx="1916112" cy="401637"/>
            </a:xfrm>
            <a:prstGeom prst="rect">
              <a:avLst/>
            </a:prstGeom>
            <a:solidFill>
              <a:srgbClr val="999999"/>
            </a:solidFill>
            <a:ln w="9525">
              <a:noFill/>
              <a:round/>
              <a:headEnd/>
              <a:tailEnd/>
            </a:ln>
            <a:effectLst/>
          </p:spPr>
          <p:txBody>
            <a:bodyPr wrap="none" anchor="ctr"/>
            <a:lstStyle/>
            <a:p>
              <a:pPr algn="ctr" fontAlgn="base">
                <a:spcBef>
                  <a:spcPct val="0"/>
                </a:spcBef>
                <a:spcAft>
                  <a:spcPct val="0"/>
                </a:spcAft>
              </a:pPr>
              <a:r>
                <a:rPr lang="da-DK" sz="1100" noProof="1" smtClean="0">
                  <a:solidFill>
                    <a:srgbClr val="FFFFFF"/>
                  </a:solidFill>
                </a:rPr>
                <a:t>10 MEUR/2% (dataansvaliges</a:t>
              </a:r>
            </a:p>
            <a:p>
              <a:pPr algn="ctr" fontAlgn="base">
                <a:spcBef>
                  <a:spcPct val="0"/>
                </a:spcBef>
                <a:spcAft>
                  <a:spcPct val="0"/>
                </a:spcAft>
              </a:pPr>
              <a:r>
                <a:rPr lang="da-DK" sz="1100" noProof="1" smtClean="0">
                  <a:solidFill>
                    <a:srgbClr val="FFFFFF"/>
                  </a:solidFill>
                </a:rPr>
                <a:t>Forpligtelser mv.)</a:t>
              </a:r>
              <a:endParaRPr lang="da-DK" sz="1100" noProof="1">
                <a:solidFill>
                  <a:srgbClr val="FFFFFF"/>
                </a:solidFill>
              </a:endParaRPr>
            </a:p>
          </p:txBody>
        </p:sp>
        <p:sp>
          <p:nvSpPr>
            <p:cNvPr id="28" name="AutoShape 19" descr="© INSCALE GmbH, 26.05.2010&#10;http://www.presentationload.com/"/>
            <p:cNvSpPr>
              <a:spLocks noChangeArrowheads="1"/>
            </p:cNvSpPr>
            <p:nvPr/>
          </p:nvSpPr>
          <p:spPr bwMode="gray">
            <a:xfrm>
              <a:off x="6450013" y="2419632"/>
              <a:ext cx="1916112" cy="401638"/>
            </a:xfrm>
            <a:prstGeom prst="rect">
              <a:avLst/>
            </a:prstGeom>
            <a:solidFill>
              <a:srgbClr val="999999"/>
            </a:solidFill>
            <a:ln w="9525">
              <a:noFill/>
              <a:round/>
              <a:headEnd/>
              <a:tailEnd/>
            </a:ln>
            <a:effectLst/>
          </p:spPr>
          <p:txBody>
            <a:bodyPr wrap="none" anchor="ctr"/>
            <a:lstStyle/>
            <a:p>
              <a:pPr algn="ctr" fontAlgn="base">
                <a:spcBef>
                  <a:spcPct val="0"/>
                </a:spcBef>
                <a:spcAft>
                  <a:spcPct val="0"/>
                </a:spcAft>
              </a:pPr>
              <a:r>
                <a:rPr lang="da-DK" sz="1100" noProof="1" smtClean="0">
                  <a:solidFill>
                    <a:srgbClr val="FFFFFF"/>
                  </a:solidFill>
                </a:rPr>
                <a:t>20 MEUR/4% (grundlæggende</a:t>
              </a:r>
            </a:p>
            <a:p>
              <a:pPr algn="ctr" fontAlgn="base">
                <a:spcBef>
                  <a:spcPct val="0"/>
                </a:spcBef>
                <a:spcAft>
                  <a:spcPct val="0"/>
                </a:spcAft>
              </a:pPr>
              <a:r>
                <a:rPr lang="da-DK" sz="1100" noProof="1" smtClean="0">
                  <a:solidFill>
                    <a:srgbClr val="FFFFFF"/>
                  </a:solidFill>
                </a:rPr>
                <a:t>principper, reg. rettighed mv.)</a:t>
              </a:r>
              <a:endParaRPr lang="da-DK" sz="1100" noProof="1">
                <a:solidFill>
                  <a:srgbClr val="FFFFFF"/>
                </a:solidFill>
              </a:endParaRPr>
            </a:p>
          </p:txBody>
        </p:sp>
      </p:grpSp>
      <p:sp>
        <p:nvSpPr>
          <p:cNvPr id="33" name="AutoShape 12" descr="© INSCALE GmbH, 26.05.2010&#10;http://www.presentationload.com/"/>
          <p:cNvSpPr>
            <a:spLocks noChangeArrowheads="1"/>
          </p:cNvSpPr>
          <p:nvPr/>
        </p:nvSpPr>
        <p:spPr bwMode="gray">
          <a:xfrm>
            <a:off x="879741" y="2735135"/>
            <a:ext cx="1916113" cy="401638"/>
          </a:xfrm>
          <a:prstGeom prst="rect">
            <a:avLst/>
          </a:prstGeom>
          <a:solidFill>
            <a:srgbClr val="FFE600"/>
          </a:solidFill>
          <a:ln w="9525">
            <a:noFill/>
            <a:round/>
            <a:headEnd/>
            <a:tailEnd/>
          </a:ln>
          <a:effectLst/>
        </p:spPr>
        <p:txBody>
          <a:bodyPr wrap="none" anchor="ctr"/>
          <a:lstStyle/>
          <a:p>
            <a:pPr algn="ctr" fontAlgn="base">
              <a:spcBef>
                <a:spcPct val="0"/>
              </a:spcBef>
              <a:spcAft>
                <a:spcPct val="0"/>
              </a:spcAft>
            </a:pPr>
            <a:r>
              <a:rPr lang="da-DK" sz="1600" noProof="1" smtClean="0">
                <a:solidFill>
                  <a:srgbClr val="808080"/>
                </a:solidFill>
              </a:rPr>
              <a:t>Økonomisk</a:t>
            </a:r>
            <a:endParaRPr lang="da-DK" sz="1600" noProof="1">
              <a:solidFill>
                <a:srgbClr val="808080"/>
              </a:solidFill>
            </a:endParaRPr>
          </a:p>
        </p:txBody>
      </p:sp>
      <p:sp>
        <p:nvSpPr>
          <p:cNvPr id="34" name="AutoShape 12" descr="© INSCALE GmbH, 26.05.2010&#10;http://www.presentationload.com/"/>
          <p:cNvSpPr>
            <a:spLocks noChangeArrowheads="1"/>
          </p:cNvSpPr>
          <p:nvPr/>
        </p:nvSpPr>
        <p:spPr bwMode="gray">
          <a:xfrm>
            <a:off x="876565" y="3580677"/>
            <a:ext cx="1916113" cy="401638"/>
          </a:xfrm>
          <a:prstGeom prst="rect">
            <a:avLst/>
          </a:prstGeom>
          <a:solidFill>
            <a:srgbClr val="FFE600"/>
          </a:solidFill>
          <a:ln w="9525">
            <a:noFill/>
            <a:round/>
            <a:headEnd/>
            <a:tailEnd/>
          </a:ln>
          <a:effectLst/>
        </p:spPr>
        <p:txBody>
          <a:bodyPr wrap="none" anchor="ctr"/>
          <a:lstStyle/>
          <a:p>
            <a:pPr algn="ctr" fontAlgn="base">
              <a:spcBef>
                <a:spcPct val="0"/>
              </a:spcBef>
              <a:spcAft>
                <a:spcPct val="0"/>
              </a:spcAft>
            </a:pPr>
            <a:r>
              <a:rPr lang="da-DK" sz="1600" noProof="1" smtClean="0">
                <a:solidFill>
                  <a:srgbClr val="808080"/>
                </a:solidFill>
              </a:rPr>
              <a:t>Image</a:t>
            </a:r>
            <a:endParaRPr lang="da-DK" sz="1600" noProof="1">
              <a:solidFill>
                <a:srgbClr val="808080"/>
              </a:solidFill>
            </a:endParaRPr>
          </a:p>
        </p:txBody>
      </p:sp>
      <p:grpSp>
        <p:nvGrpSpPr>
          <p:cNvPr id="52" name="Group 51"/>
          <p:cNvGrpSpPr/>
          <p:nvPr/>
        </p:nvGrpSpPr>
        <p:grpSpPr>
          <a:xfrm>
            <a:off x="3641580" y="4424355"/>
            <a:ext cx="4745327" cy="1384087"/>
            <a:chOff x="3641580" y="4424355"/>
            <a:chExt cx="4745327" cy="1384087"/>
          </a:xfrm>
        </p:grpSpPr>
        <p:sp>
          <p:nvSpPr>
            <p:cNvPr id="35" name="AutoShape 14" descr="© INSCALE GmbH, 26.05.2010&#10;http://www.presentationload.com/"/>
            <p:cNvSpPr>
              <a:spLocks noChangeArrowheads="1"/>
            </p:cNvSpPr>
            <p:nvPr/>
          </p:nvSpPr>
          <p:spPr bwMode="gray">
            <a:xfrm>
              <a:off x="3641580" y="4931561"/>
              <a:ext cx="1914525" cy="401638"/>
            </a:xfrm>
            <a:prstGeom prst="rect">
              <a:avLst/>
            </a:prstGeom>
            <a:solidFill>
              <a:srgbClr val="999999"/>
            </a:solidFill>
            <a:ln w="9525">
              <a:noFill/>
              <a:round/>
              <a:headEnd/>
              <a:tailEnd/>
            </a:ln>
            <a:effectLst/>
          </p:spPr>
          <p:txBody>
            <a:bodyPr wrap="none" anchor="ctr"/>
            <a:lstStyle/>
            <a:p>
              <a:pPr algn="ctr" fontAlgn="base">
                <a:spcBef>
                  <a:spcPct val="0"/>
                </a:spcBef>
                <a:spcAft>
                  <a:spcPct val="0"/>
                </a:spcAft>
              </a:pPr>
              <a:r>
                <a:rPr lang="da-DK" sz="1600" noProof="1" smtClean="0">
                  <a:solidFill>
                    <a:srgbClr val="FFFFFF"/>
                  </a:solidFill>
                </a:rPr>
                <a:t>Badwill i markedet</a:t>
              </a:r>
              <a:endParaRPr lang="da-DK" sz="1600" noProof="1">
                <a:solidFill>
                  <a:srgbClr val="FFFFFF"/>
                </a:solidFill>
              </a:endParaRPr>
            </a:p>
          </p:txBody>
        </p:sp>
        <p:cxnSp>
          <p:nvCxnSpPr>
            <p:cNvPr id="36" name="AutoShape 39"/>
            <p:cNvCxnSpPr>
              <a:cxnSpLocks noChangeShapeType="1"/>
              <a:stCxn id="35" idx="3"/>
            </p:cNvCxnSpPr>
            <p:nvPr/>
          </p:nvCxnSpPr>
          <p:spPr bwMode="gray">
            <a:xfrm>
              <a:off x="5556105" y="5132380"/>
              <a:ext cx="911225" cy="0"/>
            </a:xfrm>
            <a:prstGeom prst="straightConnector1">
              <a:avLst/>
            </a:prstGeom>
            <a:noFill/>
            <a:ln w="25400">
              <a:solidFill>
                <a:srgbClr val="808080"/>
              </a:solidFill>
              <a:prstDash val="sysDot"/>
              <a:round/>
              <a:headEnd/>
              <a:tailEnd type="triangle" w="med" len="med"/>
            </a:ln>
            <a:effectLst/>
          </p:spPr>
        </p:cxnSp>
        <p:cxnSp>
          <p:nvCxnSpPr>
            <p:cNvPr id="37" name="AutoShape 40"/>
            <p:cNvCxnSpPr>
              <a:cxnSpLocks noChangeShapeType="1"/>
              <a:stCxn id="35" idx="3"/>
            </p:cNvCxnSpPr>
            <p:nvPr/>
          </p:nvCxnSpPr>
          <p:spPr bwMode="gray">
            <a:xfrm flipV="1">
              <a:off x="5556105" y="4625967"/>
              <a:ext cx="911225" cy="506413"/>
            </a:xfrm>
            <a:prstGeom prst="straightConnector1">
              <a:avLst/>
            </a:prstGeom>
            <a:noFill/>
            <a:ln w="25400">
              <a:solidFill>
                <a:srgbClr val="808080"/>
              </a:solidFill>
              <a:prstDash val="sysDot"/>
              <a:round/>
              <a:headEnd/>
              <a:tailEnd type="triangle" w="med" len="med"/>
            </a:ln>
            <a:effectLst/>
          </p:spPr>
        </p:cxnSp>
        <p:sp>
          <p:nvSpPr>
            <p:cNvPr id="38" name="AutoShape 18" descr="© INSCALE GmbH, 26.05.2010&#10;http://www.presentationload.com/"/>
            <p:cNvSpPr>
              <a:spLocks noChangeArrowheads="1"/>
            </p:cNvSpPr>
            <p:nvPr/>
          </p:nvSpPr>
          <p:spPr bwMode="gray">
            <a:xfrm>
              <a:off x="6467330" y="4424355"/>
              <a:ext cx="1916112" cy="401637"/>
            </a:xfrm>
            <a:prstGeom prst="rect">
              <a:avLst/>
            </a:prstGeom>
            <a:solidFill>
              <a:srgbClr val="999999"/>
            </a:solidFill>
            <a:ln w="9525">
              <a:noFill/>
              <a:round/>
              <a:headEnd/>
              <a:tailEnd/>
            </a:ln>
            <a:effectLst/>
          </p:spPr>
          <p:txBody>
            <a:bodyPr wrap="none" anchor="ctr"/>
            <a:lstStyle/>
            <a:p>
              <a:pPr algn="ctr" fontAlgn="base">
                <a:spcBef>
                  <a:spcPct val="0"/>
                </a:spcBef>
                <a:spcAft>
                  <a:spcPct val="0"/>
                </a:spcAft>
              </a:pPr>
              <a:r>
                <a:rPr lang="da-DK" sz="1100" noProof="1" smtClean="0">
                  <a:solidFill>
                    <a:srgbClr val="FFFFFF"/>
                  </a:solidFill>
                </a:rPr>
                <a:t>Neg. omtale på de sociale</a:t>
              </a:r>
            </a:p>
            <a:p>
              <a:pPr algn="ctr" fontAlgn="base">
                <a:spcBef>
                  <a:spcPct val="0"/>
                </a:spcBef>
                <a:spcAft>
                  <a:spcPct val="0"/>
                </a:spcAft>
              </a:pPr>
              <a:r>
                <a:rPr lang="da-DK" sz="1100" noProof="1">
                  <a:solidFill>
                    <a:srgbClr val="FFFFFF"/>
                  </a:solidFill>
                </a:rPr>
                <a:t>m</a:t>
              </a:r>
              <a:r>
                <a:rPr lang="da-DK" sz="1100" noProof="1" smtClean="0">
                  <a:solidFill>
                    <a:srgbClr val="FFFFFF"/>
                  </a:solidFill>
                </a:rPr>
                <a:t>edier og i pressen.</a:t>
              </a:r>
              <a:endParaRPr lang="da-DK" sz="1100" noProof="1">
                <a:solidFill>
                  <a:srgbClr val="FFFFFF"/>
                </a:solidFill>
              </a:endParaRPr>
            </a:p>
          </p:txBody>
        </p:sp>
        <p:sp>
          <p:nvSpPr>
            <p:cNvPr id="39" name="AutoShape 19" descr="© INSCALE GmbH, 26.05.2010&#10;http://www.presentationload.com/"/>
            <p:cNvSpPr>
              <a:spLocks noChangeArrowheads="1"/>
            </p:cNvSpPr>
            <p:nvPr/>
          </p:nvSpPr>
          <p:spPr bwMode="gray">
            <a:xfrm>
              <a:off x="6467330" y="4930767"/>
              <a:ext cx="1916112" cy="401638"/>
            </a:xfrm>
            <a:prstGeom prst="rect">
              <a:avLst/>
            </a:prstGeom>
            <a:solidFill>
              <a:srgbClr val="999999"/>
            </a:solidFill>
            <a:ln w="9525">
              <a:noFill/>
              <a:round/>
              <a:headEnd/>
              <a:tailEnd/>
            </a:ln>
            <a:effectLst/>
          </p:spPr>
          <p:txBody>
            <a:bodyPr wrap="none" anchor="ctr"/>
            <a:lstStyle/>
            <a:p>
              <a:pPr algn="ctr" fontAlgn="base">
                <a:spcBef>
                  <a:spcPct val="0"/>
                </a:spcBef>
                <a:spcAft>
                  <a:spcPct val="0"/>
                </a:spcAft>
              </a:pPr>
              <a:r>
                <a:rPr lang="da-DK" sz="1100" noProof="1" smtClean="0">
                  <a:solidFill>
                    <a:srgbClr val="FFFFFF"/>
                  </a:solidFill>
                </a:rPr>
                <a:t>Tab af fremtidige ordrer</a:t>
              </a:r>
            </a:p>
            <a:p>
              <a:pPr algn="ctr" fontAlgn="base">
                <a:spcBef>
                  <a:spcPct val="0"/>
                </a:spcBef>
                <a:spcAft>
                  <a:spcPct val="0"/>
                </a:spcAft>
              </a:pPr>
              <a:r>
                <a:rPr lang="da-DK" sz="1100" noProof="1" smtClean="0">
                  <a:solidFill>
                    <a:srgbClr val="FFFFFF"/>
                  </a:solidFill>
                </a:rPr>
                <a:t>og kvalificerede ansøgere </a:t>
              </a:r>
              <a:endParaRPr lang="da-DK" sz="1100" noProof="1">
                <a:solidFill>
                  <a:srgbClr val="FFFFFF"/>
                </a:solidFill>
              </a:endParaRPr>
            </a:p>
          </p:txBody>
        </p:sp>
        <p:sp>
          <p:nvSpPr>
            <p:cNvPr id="45" name="AutoShape 19" descr="© INSCALE GmbH, 26.05.2010&#10;http://www.presentationload.com/"/>
            <p:cNvSpPr>
              <a:spLocks noChangeArrowheads="1"/>
            </p:cNvSpPr>
            <p:nvPr/>
          </p:nvSpPr>
          <p:spPr bwMode="gray">
            <a:xfrm>
              <a:off x="6470795" y="5406804"/>
              <a:ext cx="1916112" cy="401638"/>
            </a:xfrm>
            <a:prstGeom prst="rect">
              <a:avLst/>
            </a:prstGeom>
            <a:solidFill>
              <a:srgbClr val="999999"/>
            </a:solidFill>
            <a:ln w="9525">
              <a:noFill/>
              <a:round/>
              <a:headEnd/>
              <a:tailEnd/>
            </a:ln>
            <a:effectLst/>
          </p:spPr>
          <p:txBody>
            <a:bodyPr wrap="none" anchor="ctr"/>
            <a:lstStyle/>
            <a:p>
              <a:pPr algn="ctr" fontAlgn="base">
                <a:spcBef>
                  <a:spcPct val="0"/>
                </a:spcBef>
                <a:spcAft>
                  <a:spcPct val="0"/>
                </a:spcAft>
              </a:pPr>
              <a:r>
                <a:rPr lang="da-DK" sz="1100" noProof="1" smtClean="0">
                  <a:solidFill>
                    <a:srgbClr val="FFFFFF"/>
                  </a:solidFill>
                </a:rPr>
                <a:t>Tab af mulighed for at</a:t>
              </a:r>
            </a:p>
            <a:p>
              <a:pPr algn="ctr" fontAlgn="base">
                <a:spcBef>
                  <a:spcPct val="0"/>
                </a:spcBef>
                <a:spcAft>
                  <a:spcPct val="0"/>
                </a:spcAft>
              </a:pPr>
              <a:r>
                <a:rPr lang="da-DK" sz="1100" noProof="1" smtClean="0">
                  <a:solidFill>
                    <a:srgbClr val="FFFFFF"/>
                  </a:solidFill>
                </a:rPr>
                <a:t>deltage i offentlige udbud</a:t>
              </a:r>
              <a:endParaRPr lang="da-DK" sz="1100" noProof="1">
                <a:solidFill>
                  <a:srgbClr val="FFFFFF"/>
                </a:solidFill>
              </a:endParaRPr>
            </a:p>
          </p:txBody>
        </p:sp>
        <p:cxnSp>
          <p:nvCxnSpPr>
            <p:cNvPr id="46" name="AutoShape 41"/>
            <p:cNvCxnSpPr>
              <a:cxnSpLocks noChangeShapeType="1"/>
              <a:stCxn id="35" idx="3"/>
              <a:endCxn id="45" idx="1"/>
            </p:cNvCxnSpPr>
            <p:nvPr/>
          </p:nvCxnSpPr>
          <p:spPr bwMode="gray">
            <a:xfrm>
              <a:off x="5556105" y="5132380"/>
              <a:ext cx="914690" cy="475243"/>
            </a:xfrm>
            <a:prstGeom prst="straightConnector1">
              <a:avLst/>
            </a:prstGeom>
            <a:noFill/>
            <a:ln w="25400">
              <a:solidFill>
                <a:srgbClr val="808080"/>
              </a:solidFill>
              <a:prstDash val="sysDot"/>
              <a:round/>
              <a:headEnd/>
              <a:tailEnd type="triangle" w="med" len="med"/>
            </a:ln>
            <a:effectLst/>
          </p:spPr>
        </p:cxnSp>
      </p:grpSp>
      <p:sp>
        <p:nvSpPr>
          <p:cNvPr id="48" name="Rectangle 47"/>
          <p:cNvSpPr/>
          <p:nvPr/>
        </p:nvSpPr>
        <p:spPr>
          <a:xfrm>
            <a:off x="3542241" y="4375874"/>
            <a:ext cx="4926349" cy="150538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a-DK" sz="1200" dirty="0">
              <a:solidFill>
                <a:schemeClr val="tx1"/>
              </a:solidFill>
            </a:endParaRPr>
          </a:p>
        </p:txBody>
      </p:sp>
    </p:spTree>
    <p:extLst>
      <p:ext uri="{BB962C8B-B14F-4D97-AF65-F5344CB8AC3E}">
        <p14:creationId xmlns:p14="http://schemas.microsoft.com/office/powerpoint/2010/main" val="264654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Parametre for afgørelse af bøde</a:t>
            </a:r>
            <a:endParaRPr lang="da-DK" dirty="0"/>
          </a:p>
        </p:txBody>
      </p:sp>
      <p:sp>
        <p:nvSpPr>
          <p:cNvPr id="3" name="Content Placeholder 2"/>
          <p:cNvSpPr>
            <a:spLocks noGrp="1"/>
          </p:cNvSpPr>
          <p:nvPr>
            <p:ph idx="1"/>
          </p:nvPr>
        </p:nvSpPr>
        <p:spPr>
          <a:xfrm>
            <a:off x="457200" y="1425598"/>
            <a:ext cx="8229600" cy="4025633"/>
          </a:xfrm>
        </p:spPr>
        <p:txBody>
          <a:bodyPr/>
          <a:lstStyle/>
          <a:p>
            <a:pPr marL="0" indent="0">
              <a:buNone/>
            </a:pPr>
            <a:r>
              <a:rPr lang="da-DK" sz="2000" dirty="0" smtClean="0"/>
              <a:t>Ved </a:t>
            </a:r>
            <a:r>
              <a:rPr lang="da-DK" sz="2000" dirty="0"/>
              <a:t>afgørelse om bøde samt størrelsen heraf tages </a:t>
            </a:r>
            <a:r>
              <a:rPr lang="da-DK" sz="2000" dirty="0" smtClean="0"/>
              <a:t>bl.a. hensyn </a:t>
            </a:r>
            <a:r>
              <a:rPr lang="da-DK" sz="2000" dirty="0"/>
              <a:t>til:</a:t>
            </a:r>
          </a:p>
          <a:p>
            <a:pPr lvl="1">
              <a:buClr>
                <a:srgbClr val="FFE600"/>
              </a:buClr>
            </a:pPr>
            <a:r>
              <a:rPr lang="da-DK" sz="1600" dirty="0"/>
              <a:t>Overtrædelsens karakter, alvor og varighed ift. behandlings omfang, kategori, formål samt antal </a:t>
            </a:r>
            <a:r>
              <a:rPr lang="da-DK" sz="1600" dirty="0" smtClean="0"/>
              <a:t>registrerede</a:t>
            </a:r>
          </a:p>
          <a:p>
            <a:pPr lvl="1">
              <a:buClr>
                <a:srgbClr val="FFE600"/>
              </a:buClr>
            </a:pPr>
            <a:r>
              <a:rPr lang="da-DK" sz="1600" dirty="0"/>
              <a:t>Om overtrædelsen er forsætligt eller uagtsomt</a:t>
            </a:r>
          </a:p>
          <a:p>
            <a:pPr lvl="1">
              <a:buClr>
                <a:srgbClr val="FFE600"/>
              </a:buClr>
            </a:pPr>
            <a:r>
              <a:rPr lang="da-DK" sz="1600" dirty="0"/>
              <a:t>Hvilke foranstaltninger der er truffet af dataansvarlig eller -behandler for at begrænse skaden</a:t>
            </a:r>
          </a:p>
          <a:p>
            <a:pPr lvl="1">
              <a:buClr>
                <a:srgbClr val="FFE600"/>
              </a:buClr>
            </a:pPr>
            <a:r>
              <a:rPr lang="da-DK" sz="1600" dirty="0"/>
              <a:t>Dataansvarlig eller -behandlers ansvar ift. implementerede tekniske og organisatoriske foranstaltninger</a:t>
            </a:r>
          </a:p>
          <a:p>
            <a:pPr lvl="1">
              <a:buClr>
                <a:srgbClr val="FFE600"/>
              </a:buClr>
            </a:pPr>
            <a:r>
              <a:rPr lang="da-DK" sz="1600" dirty="0"/>
              <a:t>Om der tidligere har været overtrædelser</a:t>
            </a:r>
          </a:p>
          <a:p>
            <a:pPr lvl="1">
              <a:buClr>
                <a:srgbClr val="FFE600"/>
              </a:buClr>
            </a:pPr>
            <a:r>
              <a:rPr lang="da-DK" sz="1600" dirty="0"/>
              <a:t>Graden af samarbejdsvilje med Datatilsynet for at afhjælpe overtrædelsen og begrænse negative konsekvenser</a:t>
            </a:r>
          </a:p>
          <a:p>
            <a:pPr lvl="1">
              <a:buClr>
                <a:srgbClr val="FFE600"/>
              </a:buClr>
            </a:pPr>
            <a:r>
              <a:rPr lang="da-DK" sz="1600" dirty="0"/>
              <a:t>Måden Datatilsynet fik kendskab til overtrædelsen - i hvilket omfang har dataansvarlige selv underrettet?</a:t>
            </a:r>
          </a:p>
          <a:p>
            <a:pPr lvl="1">
              <a:buClr>
                <a:srgbClr val="FFE600"/>
              </a:buClr>
            </a:pPr>
            <a:r>
              <a:rPr lang="da-DK" sz="1600" dirty="0"/>
              <a:t>Andre skærpende eller formildende faktorer som indirekte eller direkte opnåede økonomiske fordele eller undgåede tab</a:t>
            </a:r>
            <a:r>
              <a:rPr lang="da-DK" sz="1600" dirty="0" smtClean="0"/>
              <a:t>.</a:t>
            </a:r>
          </a:p>
        </p:txBody>
      </p:sp>
      <p:sp>
        <p:nvSpPr>
          <p:cNvPr id="4" name="Rectangle 3"/>
          <p:cNvSpPr/>
          <p:nvPr/>
        </p:nvSpPr>
        <p:spPr>
          <a:xfrm>
            <a:off x="726831" y="3974123"/>
            <a:ext cx="7655169" cy="55098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a-DK" sz="1200" dirty="0">
              <a:solidFill>
                <a:schemeClr val="tx1"/>
              </a:solidFill>
            </a:endParaRPr>
          </a:p>
        </p:txBody>
      </p:sp>
      <p:sp>
        <p:nvSpPr>
          <p:cNvPr id="5" name="Content Placeholder 2"/>
          <p:cNvSpPr txBox="1">
            <a:spLocks/>
          </p:cNvSpPr>
          <p:nvPr/>
        </p:nvSpPr>
        <p:spPr>
          <a:xfrm>
            <a:off x="457201" y="5610734"/>
            <a:ext cx="8229600" cy="4025633"/>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da-DK" sz="2000" b="1" dirty="0" smtClean="0"/>
              <a:t>Hvis I får en henvendelse - vær samarbejdsvillig og evt. kontakt</a:t>
            </a:r>
          </a:p>
          <a:p>
            <a:pPr marL="0" indent="0" algn="ctr">
              <a:buFont typeface="Arial" pitchFamily="34" charset="0"/>
              <a:buNone/>
            </a:pPr>
            <a:r>
              <a:rPr lang="da-DK" sz="2000" b="1" dirty="0" smtClean="0"/>
              <a:t>Dansk Kørelærer Union</a:t>
            </a:r>
          </a:p>
        </p:txBody>
      </p:sp>
    </p:spTree>
    <p:extLst>
      <p:ext uri="{BB962C8B-B14F-4D97-AF65-F5344CB8AC3E}">
        <p14:creationId xmlns:p14="http://schemas.microsoft.com/office/powerpoint/2010/main" val="268225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5612" y="719139"/>
            <a:ext cx="3506400" cy="5210062"/>
          </a:xfrm>
          <a:prstGeom prst="rect">
            <a:avLst/>
          </a:prstGeom>
        </p:spPr>
        <p:txBody>
          <a:bodyPr lIns="0" tIns="0" rIns="0" bIns="0"/>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000" b="1" dirty="0">
                <a:latin typeface="Arial (Body)"/>
              </a:rPr>
              <a:t>EY</a:t>
            </a:r>
            <a:r>
              <a:rPr lang="da-DK" sz="1000" dirty="0">
                <a:latin typeface="Arial (Body)"/>
              </a:rPr>
              <a:t> | Assurance | </a:t>
            </a:r>
            <a:r>
              <a:rPr lang="da-DK" sz="1000" dirty="0" err="1">
                <a:latin typeface="Arial (Body)"/>
              </a:rPr>
              <a:t>Tax</a:t>
            </a:r>
            <a:r>
              <a:rPr lang="da-DK" sz="1000" dirty="0">
                <a:latin typeface="Arial (Body)"/>
              </a:rPr>
              <a:t> | Transactions | </a:t>
            </a:r>
            <a:r>
              <a:rPr lang="da-DK" sz="1000" dirty="0" err="1">
                <a:latin typeface="Arial (Body)"/>
              </a:rPr>
              <a:t>Advisory</a:t>
            </a:r>
            <a:endParaRPr lang="da-DK" sz="1000" dirty="0">
              <a:latin typeface="Arial (Body)"/>
            </a:endParaRPr>
          </a:p>
          <a:p>
            <a:pPr marL="0" indent="0">
              <a:buNone/>
            </a:pPr>
            <a:endParaRPr lang="da-DK" sz="700" dirty="0">
              <a:latin typeface="Arial (Body)"/>
            </a:endParaRPr>
          </a:p>
          <a:p>
            <a:pPr marL="0" indent="0">
              <a:buNone/>
            </a:pPr>
            <a:r>
              <a:rPr lang="da-DK" sz="800" b="1" dirty="0">
                <a:latin typeface="Arial (Body)"/>
              </a:rPr>
              <a:t>Om EY</a:t>
            </a:r>
            <a:r>
              <a:rPr lang="da-DK" sz="800" dirty="0">
                <a:latin typeface="Arial (Body)"/>
              </a:rPr>
              <a:t/>
            </a:r>
            <a:br>
              <a:rPr lang="da-DK" sz="800" dirty="0">
                <a:latin typeface="Arial (Body)"/>
              </a:rPr>
            </a:br>
            <a:r>
              <a:rPr lang="da-DK" sz="800" dirty="0" err="1">
                <a:latin typeface="Arial (Body)"/>
              </a:rPr>
              <a:t>EY</a:t>
            </a:r>
            <a:r>
              <a:rPr lang="da-DK" sz="800" dirty="0">
                <a:latin typeface="Arial (Body)"/>
              </a:rPr>
              <a:t> er en af verdens førende organisationer inden for revision, skat, transaktioner og rådgivning. Den indsigt og de ydelser, vi leverer, hjælper med at opbygge tillid til kapitalmarkederne og den globale økonomi. Vi udvikler dygtige ledere og medarbejdere, som sammen leverer det, vi lover vores interessenter og bidrager til, at arbejdsverdenen og arbejdslivet fungerer bedre - for vores medarbejdere, vores kunder og det omgivende samfund.</a:t>
            </a:r>
          </a:p>
          <a:p>
            <a:pPr marL="0" indent="0">
              <a:buNone/>
            </a:pPr>
            <a:endParaRPr lang="da-DK" sz="800" dirty="0">
              <a:latin typeface="Arial (Body)"/>
            </a:endParaRPr>
          </a:p>
          <a:p>
            <a:pPr marL="0" indent="0">
              <a:buNone/>
            </a:pPr>
            <a:r>
              <a:rPr lang="da-DK" sz="800" dirty="0">
                <a:latin typeface="Arial (Body)"/>
              </a:rPr>
              <a:t>EY henviser til den globale organisation og kan referere til et eller flere medlemsfirmaer inden for Ernst &amp; Young Global Limited, som hver især udgør en selvstændig juridisk enhed. Ernst &amp; Young Global Limited, som er et engelsk ‘</a:t>
            </a:r>
            <a:r>
              <a:rPr lang="da-DK" sz="800" dirty="0" err="1">
                <a:latin typeface="Arial (Body)"/>
              </a:rPr>
              <a:t>company</a:t>
            </a:r>
            <a:r>
              <a:rPr lang="da-DK" sz="800" dirty="0">
                <a:latin typeface="Arial (Body)"/>
              </a:rPr>
              <a:t> </a:t>
            </a:r>
            <a:r>
              <a:rPr lang="da-DK" sz="800" dirty="0" err="1">
                <a:latin typeface="Arial (Body)"/>
              </a:rPr>
              <a:t>limited</a:t>
            </a:r>
            <a:r>
              <a:rPr lang="da-DK" sz="800" dirty="0">
                <a:latin typeface="Arial (Body)"/>
              </a:rPr>
              <a:t> by </a:t>
            </a:r>
            <a:r>
              <a:rPr lang="da-DK" sz="800" dirty="0" err="1">
                <a:latin typeface="Arial (Body)"/>
              </a:rPr>
              <a:t>guarantee</a:t>
            </a:r>
            <a:r>
              <a:rPr lang="da-DK" sz="800" dirty="0">
                <a:latin typeface="Arial (Body)"/>
              </a:rPr>
              <a:t>’, yder ikke kunderådgivning. Flere oplysninger om vores organisation kan findes på ey.com</a:t>
            </a:r>
          </a:p>
          <a:p>
            <a:pPr marL="0" indent="0">
              <a:buNone/>
            </a:pPr>
            <a:endParaRPr lang="da-DK" sz="800" dirty="0">
              <a:latin typeface="Arial (Body)"/>
            </a:endParaRPr>
          </a:p>
          <a:p>
            <a:pPr marL="0" indent="0">
              <a:buNone/>
            </a:pPr>
            <a:r>
              <a:rPr lang="da-DK" sz="800" dirty="0">
                <a:latin typeface="Arial (Body)"/>
              </a:rPr>
              <a:t>© </a:t>
            </a:r>
            <a:r>
              <a:rPr lang="da-DK" sz="800" dirty="0" smtClean="0">
                <a:latin typeface="Arial (Body)"/>
              </a:rPr>
              <a:t>2018 </a:t>
            </a:r>
            <a:r>
              <a:rPr lang="da-DK" sz="800" dirty="0">
                <a:latin typeface="Arial (Body)"/>
              </a:rPr>
              <a:t>Ernst &amp; Young P/S. CVR-nr. 30700228</a:t>
            </a:r>
            <a:br>
              <a:rPr lang="da-DK" sz="800" dirty="0">
                <a:latin typeface="Arial (Body)"/>
              </a:rPr>
            </a:br>
            <a:r>
              <a:rPr lang="da-DK" sz="800" dirty="0">
                <a:latin typeface="Arial (Body)"/>
              </a:rPr>
              <a:t>All Rights </a:t>
            </a:r>
            <a:r>
              <a:rPr lang="da-DK" sz="800" dirty="0" err="1">
                <a:latin typeface="Arial (Body)"/>
              </a:rPr>
              <a:t>Reserved</a:t>
            </a:r>
            <a:r>
              <a:rPr lang="da-DK" sz="800" dirty="0">
                <a:latin typeface="Arial (Body)"/>
              </a:rPr>
              <a:t>.</a:t>
            </a:r>
          </a:p>
          <a:p>
            <a:pPr marL="0" indent="0">
              <a:buNone/>
            </a:pPr>
            <a:endParaRPr lang="da-DK" sz="800" dirty="0">
              <a:latin typeface="Arial (Body)"/>
            </a:endParaRPr>
          </a:p>
          <a:p>
            <a:pPr marL="0" indent="0">
              <a:buNone/>
            </a:pPr>
            <a:r>
              <a:rPr lang="da-DK" sz="800" dirty="0">
                <a:latin typeface="Arial (Body)"/>
              </a:rPr>
              <a:t>Dette materiale er udarbejdet alene til orientering, og oplysningerne i det tilsigter ikke at være fyldestgørende, og de træder ikke i stedet for udførlige analyser eller udøvelsen af professionelle skøn. I konkrete sager opfordres brugere til at henvende sig til </a:t>
            </a:r>
            <a:r>
              <a:rPr lang="da-DK" sz="800" dirty="0" err="1">
                <a:latin typeface="Arial (Body)"/>
              </a:rPr>
              <a:t>EY’s</a:t>
            </a:r>
            <a:r>
              <a:rPr lang="da-DK" sz="800" dirty="0">
                <a:latin typeface="Arial (Body)"/>
              </a:rPr>
              <a:t> rådgivere. </a:t>
            </a:r>
            <a:endParaRPr lang="da-DK" sz="800" dirty="0" smtClean="0">
              <a:latin typeface="Arial (Body)"/>
            </a:endParaRPr>
          </a:p>
          <a:p>
            <a:pPr marL="0" indent="0">
              <a:buNone/>
            </a:pPr>
            <a:endParaRPr lang="da-DK" sz="800" dirty="0" smtClean="0">
              <a:latin typeface="Arial (Body)"/>
            </a:endParaRPr>
          </a:p>
          <a:p>
            <a:pPr marL="0" indent="0">
              <a:buNone/>
            </a:pPr>
            <a:r>
              <a:rPr lang="da-DK" sz="800" b="1" dirty="0" smtClean="0">
                <a:latin typeface="Arial (Body)"/>
              </a:rPr>
              <a:t>ey.com/dk </a:t>
            </a:r>
            <a:endParaRPr lang="da-DK" sz="800" b="1" dirty="0">
              <a:latin typeface="Arial (Body)"/>
            </a:endParaRPr>
          </a:p>
          <a:p>
            <a:pPr marL="0" indent="0">
              <a:buNone/>
            </a:pPr>
            <a:endParaRPr lang="en-GB" sz="800" dirty="0"/>
          </a:p>
        </p:txBody>
      </p:sp>
    </p:spTree>
    <p:extLst>
      <p:ext uri="{BB962C8B-B14F-4D97-AF65-F5344CB8AC3E}">
        <p14:creationId xmlns:p14="http://schemas.microsoft.com/office/powerpoint/2010/main" val="3536241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Agenda</a:t>
            </a:r>
            <a:endParaRPr lang="da-DK"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da-DK" dirty="0" smtClean="0"/>
              <a:t>Introduktion</a:t>
            </a:r>
          </a:p>
          <a:p>
            <a:pPr marL="342900" indent="-342900">
              <a:buFont typeface="Arial" panose="020B0604020202020204" pitchFamily="34" charset="0"/>
              <a:buChar char="•"/>
            </a:pPr>
            <a:endParaRPr lang="da-DK" dirty="0" smtClean="0"/>
          </a:p>
          <a:p>
            <a:pPr marL="342900" indent="-342900">
              <a:buFont typeface="Arial" panose="020B0604020202020204" pitchFamily="34" charset="0"/>
              <a:buChar char="•"/>
            </a:pPr>
            <a:r>
              <a:rPr lang="da-DK" dirty="0" smtClean="0"/>
              <a:t>Processen for Dansk Køreskole Union</a:t>
            </a:r>
          </a:p>
          <a:p>
            <a:pPr marL="342900" indent="-342900">
              <a:buFont typeface="Arial" panose="020B0604020202020204" pitchFamily="34" charset="0"/>
              <a:buChar char="•"/>
            </a:pPr>
            <a:endParaRPr lang="da-DK" dirty="0" smtClean="0"/>
          </a:p>
          <a:p>
            <a:pPr marL="342900" indent="-342900">
              <a:buFont typeface="Arial" panose="020B0604020202020204" pitchFamily="34" charset="0"/>
              <a:buChar char="•"/>
            </a:pPr>
            <a:r>
              <a:rPr lang="da-DK" dirty="0" smtClean="0"/>
              <a:t>Persondataforordningen for køreskoler – Generelt</a:t>
            </a:r>
          </a:p>
          <a:p>
            <a:pPr marL="342900" indent="-342900">
              <a:buFont typeface="Arial" panose="020B0604020202020204" pitchFamily="34" charset="0"/>
              <a:buChar char="•"/>
            </a:pPr>
            <a:endParaRPr lang="da-DK" dirty="0" smtClean="0"/>
          </a:p>
          <a:p>
            <a:pPr marL="342900" indent="-342900">
              <a:buFont typeface="Arial" panose="020B0604020202020204" pitchFamily="34" charset="0"/>
              <a:buChar char="•"/>
            </a:pPr>
            <a:r>
              <a:rPr lang="da-DK" dirty="0" smtClean="0"/>
              <a:t>Gennemgang af dokumentation</a:t>
            </a:r>
          </a:p>
          <a:p>
            <a:pPr marL="342900" indent="-342900">
              <a:buFont typeface="Arial" panose="020B0604020202020204" pitchFamily="34" charset="0"/>
              <a:buChar char="•"/>
            </a:pPr>
            <a:endParaRPr lang="da-DK" smtClean="0"/>
          </a:p>
          <a:p>
            <a:pPr marL="342900" indent="-342900">
              <a:buFont typeface="Arial" panose="020B0604020202020204" pitchFamily="34" charset="0"/>
              <a:buChar char="•"/>
            </a:pPr>
            <a:r>
              <a:rPr lang="da-DK" smtClean="0"/>
              <a:t>Spørgsmål </a:t>
            </a:r>
            <a:r>
              <a:rPr lang="da-DK" dirty="0" smtClean="0"/>
              <a:t>fra medlemmerne</a:t>
            </a:r>
            <a:endParaRPr lang="da-DK" dirty="0"/>
          </a:p>
        </p:txBody>
      </p:sp>
      <p:sp>
        <p:nvSpPr>
          <p:cNvPr id="4" name="Date Placeholder 3"/>
          <p:cNvSpPr>
            <a:spLocks noGrp="1"/>
          </p:cNvSpPr>
          <p:nvPr>
            <p:ph type="dt" sz="half" idx="10"/>
          </p:nvPr>
        </p:nvSpPr>
        <p:spPr/>
        <p:txBody>
          <a:bodyPr/>
          <a:lstStyle/>
          <a:p>
            <a:fld id="{61A21FCF-54C8-41E7-A3F3-C96278694A89}" type="datetime1">
              <a:rPr lang="da-DK" smtClean="0"/>
              <a:t>23-05-2018</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222428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Øget D</a:t>
            </a:r>
            <a:r>
              <a:rPr lang="da-DK" dirty="0" smtClean="0"/>
              <a:t>okumentationskrav</a:t>
            </a:r>
            <a:endParaRPr lang="en-GB" dirty="0"/>
          </a:p>
        </p:txBody>
      </p:sp>
      <p:sp>
        <p:nvSpPr>
          <p:cNvPr id="3" name="Content Placeholder 2"/>
          <p:cNvSpPr>
            <a:spLocks noGrp="1"/>
          </p:cNvSpPr>
          <p:nvPr>
            <p:ph idx="1"/>
          </p:nvPr>
        </p:nvSpPr>
        <p:spPr/>
        <p:txBody>
          <a:bodyPr/>
          <a:lstStyle/>
          <a:p>
            <a:r>
              <a:rPr lang="da-DK" sz="2000" dirty="0"/>
              <a:t>Persondataforordning gælder fra 25. maj 2018 ved behandling af persondata på EU-borgere. </a:t>
            </a:r>
          </a:p>
          <a:p>
            <a:endParaRPr lang="da-DK" sz="1100" dirty="0"/>
          </a:p>
          <a:p>
            <a:r>
              <a:rPr lang="da-DK" sz="2000" dirty="0"/>
              <a:t>Forordningen erstatter persondatadirektivet fra 1995, der i Danmark er gennemført i persondataloven juli 2000.</a:t>
            </a:r>
          </a:p>
          <a:p>
            <a:endParaRPr lang="da-DK" sz="1100" dirty="0" smtClean="0"/>
          </a:p>
          <a:p>
            <a:r>
              <a:rPr lang="da-DK" sz="2000" dirty="0" smtClean="0"/>
              <a:t>Virksomheder </a:t>
            </a:r>
            <a:r>
              <a:rPr lang="da-DK" sz="2000" dirty="0" smtClean="0"/>
              <a:t>skal </a:t>
            </a:r>
            <a:r>
              <a:rPr lang="da-DK" sz="2000" i="1" dirty="0" smtClean="0"/>
              <a:t>påvise</a:t>
            </a:r>
            <a:r>
              <a:rPr lang="da-DK" sz="2000" dirty="0" smtClean="0"/>
              <a:t> overholdelse af regler mod tidligere at </a:t>
            </a:r>
            <a:r>
              <a:rPr lang="da-DK" sz="2000" i="1" dirty="0" smtClean="0"/>
              <a:t>sikre</a:t>
            </a:r>
            <a:r>
              <a:rPr lang="da-DK" sz="2000" dirty="0" smtClean="0"/>
              <a:t> – omvendt bevisbyrde.</a:t>
            </a:r>
          </a:p>
          <a:p>
            <a:endParaRPr lang="da-DK" sz="1100" dirty="0" smtClean="0"/>
          </a:p>
          <a:p>
            <a:r>
              <a:rPr lang="da-DK" sz="2000" dirty="0" smtClean="0"/>
              <a:t>Medfører ressourcekrævende opgaver for virksomheden, som bl.a.:</a:t>
            </a:r>
          </a:p>
          <a:p>
            <a:pPr marL="356616" lvl="3" indent="-356616">
              <a:buClr>
                <a:srgbClr val="FFE600"/>
              </a:buClr>
              <a:buFont typeface="Arial" pitchFamily="34" charset="0"/>
              <a:buChar char="►"/>
            </a:pPr>
            <a:r>
              <a:rPr lang="da-DK" sz="1400" dirty="0" smtClean="0">
                <a:solidFill>
                  <a:srgbClr val="646464"/>
                </a:solidFill>
              </a:rPr>
              <a:t>skal </a:t>
            </a:r>
            <a:r>
              <a:rPr lang="da-DK" sz="1400" b="1" i="1" dirty="0" smtClean="0">
                <a:solidFill>
                  <a:srgbClr val="646464"/>
                </a:solidFill>
              </a:rPr>
              <a:t>kortlægge hvor </a:t>
            </a:r>
            <a:r>
              <a:rPr lang="da-DK" sz="1400" b="1" i="1" dirty="0">
                <a:solidFill>
                  <a:srgbClr val="646464"/>
                </a:solidFill>
              </a:rPr>
              <a:t>og hvilke persondata der behandles </a:t>
            </a:r>
            <a:r>
              <a:rPr lang="da-DK" sz="1400" dirty="0" smtClean="0">
                <a:solidFill>
                  <a:srgbClr val="646464"/>
                </a:solidFill>
              </a:rPr>
              <a:t>i organisationen</a:t>
            </a:r>
          </a:p>
          <a:p>
            <a:pPr marL="356616" lvl="3" indent="-356616">
              <a:buClr>
                <a:srgbClr val="FFE600"/>
              </a:buClr>
              <a:buFont typeface="Arial" pitchFamily="34" charset="0"/>
              <a:buChar char="►"/>
            </a:pPr>
            <a:r>
              <a:rPr lang="da-DK" sz="1400" dirty="0" smtClean="0">
                <a:solidFill>
                  <a:srgbClr val="646464"/>
                </a:solidFill>
              </a:rPr>
              <a:t>for at kunne </a:t>
            </a:r>
            <a:r>
              <a:rPr lang="da-DK" sz="1400" b="1" i="1" dirty="0" smtClean="0">
                <a:solidFill>
                  <a:srgbClr val="646464"/>
                </a:solidFill>
              </a:rPr>
              <a:t>redegøre for/dokumentere</a:t>
            </a:r>
            <a:r>
              <a:rPr lang="da-DK" sz="1400" dirty="0" smtClean="0">
                <a:solidFill>
                  <a:srgbClr val="646464"/>
                </a:solidFill>
              </a:rPr>
              <a:t>, at behandlinger overholder reglerne</a:t>
            </a:r>
          </a:p>
          <a:p>
            <a:pPr marL="356616" lvl="3" indent="-356616">
              <a:buClr>
                <a:srgbClr val="FFE600"/>
              </a:buClr>
              <a:buFont typeface="Arial" pitchFamily="34" charset="0"/>
              <a:buChar char="►"/>
            </a:pPr>
            <a:r>
              <a:rPr lang="da-DK" sz="1400" dirty="0" smtClean="0">
                <a:solidFill>
                  <a:srgbClr val="646464"/>
                </a:solidFill>
              </a:rPr>
              <a:t>ved </a:t>
            </a:r>
            <a:r>
              <a:rPr lang="da-DK" sz="1400" b="1" i="1" dirty="0" smtClean="0">
                <a:solidFill>
                  <a:srgbClr val="646464"/>
                </a:solidFill>
              </a:rPr>
              <a:t>videregivelse af persondata </a:t>
            </a:r>
            <a:r>
              <a:rPr lang="da-DK" sz="1400" dirty="0" smtClean="0">
                <a:solidFill>
                  <a:srgbClr val="646464"/>
                </a:solidFill>
              </a:rPr>
              <a:t>til ekstern part skal der vurderes, om der skal udarbejdes en </a:t>
            </a:r>
            <a:r>
              <a:rPr lang="da-DK" sz="1400" b="1" i="1" dirty="0" smtClean="0">
                <a:solidFill>
                  <a:srgbClr val="646464"/>
                </a:solidFill>
              </a:rPr>
              <a:t>databehandleraftale</a:t>
            </a:r>
          </a:p>
          <a:p>
            <a:pPr marL="356616" lvl="3" indent="-356616">
              <a:buClr>
                <a:srgbClr val="FFE600"/>
              </a:buClr>
              <a:buFont typeface="Arial" pitchFamily="34" charset="0"/>
              <a:buChar char="►"/>
            </a:pPr>
            <a:r>
              <a:rPr lang="da-DK" sz="1400" dirty="0" smtClean="0">
                <a:solidFill>
                  <a:srgbClr val="646464"/>
                </a:solidFill>
              </a:rPr>
              <a:t>skal sikre, at medarbejdere der håndterer persondata </a:t>
            </a:r>
            <a:r>
              <a:rPr lang="da-DK" sz="1400" b="1" i="1" dirty="0" smtClean="0">
                <a:solidFill>
                  <a:srgbClr val="646464"/>
                </a:solidFill>
              </a:rPr>
              <a:t>forstår og agerer </a:t>
            </a:r>
            <a:r>
              <a:rPr lang="da-DK" sz="1400" dirty="0" smtClean="0">
                <a:solidFill>
                  <a:srgbClr val="646464"/>
                </a:solidFill>
              </a:rPr>
              <a:t>efter reglerne</a:t>
            </a:r>
          </a:p>
          <a:p>
            <a:endParaRPr lang="da-DK" sz="2000" dirty="0" smtClean="0"/>
          </a:p>
          <a:p>
            <a:endParaRPr lang="da-DK" sz="2000" dirty="0" smtClean="0"/>
          </a:p>
          <a:p>
            <a:endParaRPr lang="da-DK" sz="2000" dirty="0" smtClean="0"/>
          </a:p>
          <a:p>
            <a:endParaRPr lang="da-DK" sz="2000" dirty="0"/>
          </a:p>
        </p:txBody>
      </p:sp>
    </p:spTree>
    <p:extLst>
      <p:ext uri="{BB962C8B-B14F-4D97-AF65-F5344CB8AC3E}">
        <p14:creationId xmlns:p14="http://schemas.microsoft.com/office/powerpoint/2010/main" val="168694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EY Business </a:t>
            </a:r>
            <a:r>
              <a:rPr lang="da-DK" dirty="0"/>
              <a:t>Services</a:t>
            </a:r>
            <a:r>
              <a:rPr lang="da-DK" dirty="0" smtClean="0"/>
              <a:t>’ faseopdelte løsning</a:t>
            </a:r>
            <a:endParaRPr lang="da-DK" dirty="0"/>
          </a:p>
        </p:txBody>
      </p:sp>
      <p:grpSp>
        <p:nvGrpSpPr>
          <p:cNvPr id="115" name="Group 114"/>
          <p:cNvGrpSpPr/>
          <p:nvPr/>
        </p:nvGrpSpPr>
        <p:grpSpPr>
          <a:xfrm>
            <a:off x="409567" y="3909599"/>
            <a:ext cx="2566921" cy="1779782"/>
            <a:chOff x="409567" y="3909599"/>
            <a:chExt cx="2566921" cy="1779782"/>
          </a:xfrm>
        </p:grpSpPr>
        <p:grpSp>
          <p:nvGrpSpPr>
            <p:cNvPr id="113" name="Group 112"/>
            <p:cNvGrpSpPr/>
            <p:nvPr/>
          </p:nvGrpSpPr>
          <p:grpSpPr>
            <a:xfrm>
              <a:off x="409567" y="3909599"/>
              <a:ext cx="2566921" cy="1779782"/>
              <a:chOff x="409567" y="3909599"/>
              <a:chExt cx="2566921" cy="1779782"/>
            </a:xfrm>
          </p:grpSpPr>
          <p:sp>
            <p:nvSpPr>
              <p:cNvPr id="84" name="Freeform 6"/>
              <p:cNvSpPr>
                <a:spLocks/>
              </p:cNvSpPr>
              <p:nvPr/>
            </p:nvSpPr>
            <p:spPr bwMode="gray">
              <a:xfrm rot="19800000">
                <a:off x="409567" y="4843355"/>
                <a:ext cx="636559" cy="846026"/>
              </a:xfrm>
              <a:custGeom>
                <a:avLst/>
                <a:gdLst/>
                <a:ahLst/>
                <a:cxnLst>
                  <a:cxn ang="0">
                    <a:pos x="159" y="0"/>
                  </a:cxn>
                  <a:cxn ang="0">
                    <a:pos x="0" y="131"/>
                  </a:cxn>
                  <a:cxn ang="0">
                    <a:pos x="159" y="263"/>
                  </a:cxn>
                  <a:cxn ang="0">
                    <a:pos x="198" y="259"/>
                  </a:cxn>
                  <a:cxn ang="0">
                    <a:pos x="198" y="203"/>
                  </a:cxn>
                  <a:cxn ang="0">
                    <a:pos x="198" y="22"/>
                  </a:cxn>
                  <a:cxn ang="0">
                    <a:pos x="198" y="4"/>
                  </a:cxn>
                  <a:cxn ang="0">
                    <a:pos x="159" y="0"/>
                  </a:cxn>
                </a:cxnLst>
                <a:rect l="0" t="0" r="r" b="b"/>
                <a:pathLst>
                  <a:path w="198" h="263">
                    <a:moveTo>
                      <a:pt x="159" y="0"/>
                    </a:moveTo>
                    <a:cubicBezTo>
                      <a:pt x="71" y="0"/>
                      <a:pt x="0" y="59"/>
                      <a:pt x="0" y="131"/>
                    </a:cubicBezTo>
                    <a:cubicBezTo>
                      <a:pt x="0" y="204"/>
                      <a:pt x="71" y="263"/>
                      <a:pt x="159" y="263"/>
                    </a:cubicBezTo>
                    <a:cubicBezTo>
                      <a:pt x="173" y="263"/>
                      <a:pt x="186" y="262"/>
                      <a:pt x="198" y="259"/>
                    </a:cubicBezTo>
                    <a:cubicBezTo>
                      <a:pt x="198" y="203"/>
                      <a:pt x="198" y="203"/>
                      <a:pt x="198" y="203"/>
                    </a:cubicBezTo>
                    <a:cubicBezTo>
                      <a:pt x="198" y="22"/>
                      <a:pt x="198" y="22"/>
                      <a:pt x="198" y="22"/>
                    </a:cubicBezTo>
                    <a:cubicBezTo>
                      <a:pt x="198" y="4"/>
                      <a:pt x="198" y="4"/>
                      <a:pt x="198" y="4"/>
                    </a:cubicBezTo>
                    <a:cubicBezTo>
                      <a:pt x="186" y="1"/>
                      <a:pt x="173" y="0"/>
                      <a:pt x="159" y="0"/>
                    </a:cubicBezTo>
                    <a:close/>
                  </a:path>
                </a:pathLst>
              </a:custGeom>
              <a:solidFill>
                <a:srgbClr val="FFD200"/>
              </a:solidFill>
              <a:ln w="9525">
                <a:noFill/>
                <a:round/>
                <a:headEnd/>
                <a:tailEnd/>
              </a:ln>
            </p:spPr>
            <p:txBody>
              <a:bodyPr vert="horz" wrap="square" lIns="180000" tIns="45720" rIns="91440" bIns="72000" numCol="1" anchor="ctr" anchorCtr="0" compatLnSpc="1">
                <a:prstTxWarp prst="textNoShape">
                  <a:avLst/>
                </a:prstTxWarp>
              </a:bodyPr>
              <a:lstStyle/>
              <a:p>
                <a:pPr algn="ctr"/>
                <a:r>
                  <a:rPr lang="en-US" sz="6600" dirty="0">
                    <a:solidFill>
                      <a:srgbClr val="808080"/>
                    </a:solidFill>
                    <a:latin typeface="Arial" panose="020B0604020202020204" pitchFamily="34" charset="0"/>
                  </a:rPr>
                  <a:t>1</a:t>
                </a:r>
              </a:p>
            </p:txBody>
          </p:sp>
          <p:sp>
            <p:nvSpPr>
              <p:cNvPr id="85" name="Freeform 7"/>
              <p:cNvSpPr>
                <a:spLocks/>
              </p:cNvSpPr>
              <p:nvPr/>
            </p:nvSpPr>
            <p:spPr bwMode="gray">
              <a:xfrm rot="19800000">
                <a:off x="1148419" y="3909599"/>
                <a:ext cx="1828069" cy="1172467"/>
              </a:xfrm>
              <a:custGeom>
                <a:avLst/>
                <a:gdLst/>
                <a:ahLst/>
                <a:cxnLst>
                  <a:cxn ang="0">
                    <a:pos x="213" y="0"/>
                  </a:cxn>
                  <a:cxn ang="0">
                    <a:pos x="0" y="37"/>
                  </a:cxn>
                  <a:cxn ang="0">
                    <a:pos x="0" y="130"/>
                  </a:cxn>
                  <a:cxn ang="0">
                    <a:pos x="0" y="272"/>
                  </a:cxn>
                  <a:cxn ang="0">
                    <a:pos x="0" y="328"/>
                  </a:cxn>
                  <a:cxn ang="0">
                    <a:pos x="213" y="365"/>
                  </a:cxn>
                  <a:cxn ang="0">
                    <a:pos x="569" y="182"/>
                  </a:cxn>
                  <a:cxn ang="0">
                    <a:pos x="213" y="0"/>
                  </a:cxn>
                </a:cxnLst>
                <a:rect l="0" t="0" r="r" b="b"/>
                <a:pathLst>
                  <a:path w="569" h="365">
                    <a:moveTo>
                      <a:pt x="213" y="0"/>
                    </a:moveTo>
                    <a:cubicBezTo>
                      <a:pt x="133" y="0"/>
                      <a:pt x="59" y="14"/>
                      <a:pt x="0" y="37"/>
                    </a:cubicBezTo>
                    <a:cubicBezTo>
                      <a:pt x="0" y="130"/>
                      <a:pt x="0" y="130"/>
                      <a:pt x="0" y="130"/>
                    </a:cubicBezTo>
                    <a:cubicBezTo>
                      <a:pt x="0" y="272"/>
                      <a:pt x="0" y="272"/>
                      <a:pt x="0" y="272"/>
                    </a:cubicBezTo>
                    <a:cubicBezTo>
                      <a:pt x="0" y="328"/>
                      <a:pt x="0" y="328"/>
                      <a:pt x="0" y="328"/>
                    </a:cubicBezTo>
                    <a:cubicBezTo>
                      <a:pt x="59" y="351"/>
                      <a:pt x="133" y="365"/>
                      <a:pt x="213" y="365"/>
                    </a:cubicBezTo>
                    <a:cubicBezTo>
                      <a:pt x="410" y="365"/>
                      <a:pt x="569" y="283"/>
                      <a:pt x="569" y="182"/>
                    </a:cubicBezTo>
                    <a:cubicBezTo>
                      <a:pt x="569" y="82"/>
                      <a:pt x="410" y="0"/>
                      <a:pt x="213" y="0"/>
                    </a:cubicBezTo>
                    <a:close/>
                  </a:path>
                </a:pathLst>
              </a:custGeom>
              <a:solidFill>
                <a:srgbClr val="FFD200"/>
              </a:solidFill>
              <a:ln w="9525">
                <a:noFill/>
                <a:round/>
                <a:headEnd/>
                <a:tailEnd/>
              </a:ln>
            </p:spPr>
            <p:txBody>
              <a:bodyPr vert="horz" wrap="square" lIns="432000" tIns="45720" rIns="91440" bIns="72000" numCol="1" anchor="ctr" anchorCtr="0" compatLnSpc="1">
                <a:prstTxWarp prst="textNoShape">
                  <a:avLst/>
                </a:prstTxWarp>
              </a:bodyPr>
              <a:lstStyle/>
              <a:p>
                <a:pPr>
                  <a:lnSpc>
                    <a:spcPct val="95000"/>
                  </a:lnSpc>
                  <a:spcAft>
                    <a:spcPts val="800"/>
                  </a:spcAft>
                  <a:defRPr/>
                </a:pPr>
                <a:r>
                  <a:rPr lang="da-DK" sz="1600" b="1" dirty="0" smtClean="0">
                    <a:solidFill>
                      <a:srgbClr val="808080"/>
                    </a:solidFill>
                    <a:latin typeface="Arial" panose="020B0604020202020204" pitchFamily="34" charset="0"/>
                  </a:rPr>
                  <a:t>Fortegnelse</a:t>
                </a:r>
              </a:p>
              <a:p>
                <a:pPr>
                  <a:lnSpc>
                    <a:spcPct val="95000"/>
                  </a:lnSpc>
                  <a:spcAft>
                    <a:spcPts val="800"/>
                  </a:spcAft>
                  <a:defRPr/>
                </a:pPr>
                <a:r>
                  <a:rPr lang="da-DK" sz="1000" b="1" dirty="0" smtClean="0">
                    <a:solidFill>
                      <a:srgbClr val="808080"/>
                    </a:solidFill>
                    <a:latin typeface="Arial" panose="020B0604020202020204" pitchFamily="34" charset="0"/>
                  </a:rPr>
                  <a:t>Intro og forståelse Persondata typer Fortegnelsen.</a:t>
                </a:r>
                <a:endParaRPr lang="da-DK" sz="1000" b="1" dirty="0">
                  <a:solidFill>
                    <a:srgbClr val="808080"/>
                  </a:solidFill>
                  <a:latin typeface="Arial" panose="020B0604020202020204" pitchFamily="34" charset="0"/>
                </a:endParaRPr>
              </a:p>
            </p:txBody>
          </p:sp>
          <p:sp>
            <p:nvSpPr>
              <p:cNvPr id="86" name="Textfeld 47"/>
              <p:cNvSpPr txBox="1"/>
              <p:nvPr/>
            </p:nvSpPr>
            <p:spPr bwMode="gray">
              <a:xfrm rot="3582132">
                <a:off x="1018883" y="4733492"/>
                <a:ext cx="740908" cy="307777"/>
              </a:xfrm>
              <a:prstGeom prst="rect">
                <a:avLst/>
              </a:prstGeom>
              <a:noFill/>
            </p:spPr>
            <p:txBody>
              <a:bodyPr vert="horz" wrap="none" lIns="91440" tIns="45720" rIns="91440" bIns="45720" rtlCol="0" anchor="t">
                <a:spAutoFit/>
              </a:bodyPr>
              <a:lstStyle/>
              <a:p>
                <a:r>
                  <a:rPr lang="da-DK" sz="1400" b="1" dirty="0" smtClean="0">
                    <a:solidFill>
                      <a:srgbClr val="808080"/>
                    </a:solidFill>
                    <a:latin typeface="Arial" panose="020B0604020202020204" pitchFamily="34" charset="0"/>
                  </a:rPr>
                  <a:t>Fase 1</a:t>
                </a:r>
                <a:endParaRPr lang="da-DK" sz="1400" b="1" dirty="0">
                  <a:solidFill>
                    <a:srgbClr val="808080"/>
                  </a:solidFill>
                  <a:latin typeface="Arial" panose="020B0604020202020204" pitchFamily="34" charset="0"/>
                </a:endParaRPr>
              </a:p>
            </p:txBody>
          </p:sp>
        </p:grpSp>
        <p:cxnSp>
          <p:nvCxnSpPr>
            <p:cNvPr id="87" name="Gerade Verbindung 51"/>
            <p:cNvCxnSpPr/>
            <p:nvPr/>
          </p:nvCxnSpPr>
          <p:spPr bwMode="gray">
            <a:xfrm>
              <a:off x="1315735" y="4491751"/>
              <a:ext cx="371440" cy="635699"/>
            </a:xfrm>
            <a:prstGeom prst="line">
              <a:avLst/>
            </a:prstGeom>
            <a:ln w="12700">
              <a:solidFill>
                <a:srgbClr val="808080"/>
              </a:solidFill>
              <a:prstDash val="dash"/>
            </a:ln>
          </p:spPr>
          <p:style>
            <a:lnRef idx="1">
              <a:schemeClr val="accent1"/>
            </a:lnRef>
            <a:fillRef idx="0">
              <a:schemeClr val="accent1"/>
            </a:fillRef>
            <a:effectRef idx="0">
              <a:schemeClr val="accent1"/>
            </a:effectRef>
            <a:fontRef idx="minor">
              <a:schemeClr val="tx1"/>
            </a:fontRef>
          </p:style>
        </p:cxnSp>
      </p:grpSp>
      <p:sp>
        <p:nvSpPr>
          <p:cNvPr id="92" name="Textfeld 31"/>
          <p:cNvSpPr txBox="1"/>
          <p:nvPr/>
        </p:nvSpPr>
        <p:spPr bwMode="gray">
          <a:xfrm rot="3582132">
            <a:off x="3629091" y="4783385"/>
            <a:ext cx="740908" cy="307777"/>
          </a:xfrm>
          <a:prstGeom prst="rect">
            <a:avLst/>
          </a:prstGeom>
          <a:noFill/>
        </p:spPr>
        <p:txBody>
          <a:bodyPr vert="horz" wrap="none" lIns="91440" tIns="45720" rIns="91440" bIns="45720" rtlCol="0" anchor="t">
            <a:spAutoFit/>
          </a:bodyPr>
          <a:lstStyle/>
          <a:p>
            <a:r>
              <a:rPr lang="da-DK" sz="1400" b="1" dirty="0" smtClean="0">
                <a:solidFill>
                  <a:srgbClr val="FFFFFF"/>
                </a:solidFill>
                <a:latin typeface="Arial" panose="020B0604020202020204" pitchFamily="34" charset="0"/>
              </a:rPr>
              <a:t>Fase 2</a:t>
            </a:r>
            <a:endParaRPr lang="da-DK" sz="1400" b="1" dirty="0">
              <a:solidFill>
                <a:srgbClr val="FFFFFF"/>
              </a:solidFill>
              <a:latin typeface="Arial" panose="020B0604020202020204" pitchFamily="34" charset="0"/>
            </a:endParaRPr>
          </a:p>
        </p:txBody>
      </p:sp>
      <p:cxnSp>
        <p:nvCxnSpPr>
          <p:cNvPr id="93" name="Gerade Verbindung 32"/>
          <p:cNvCxnSpPr/>
          <p:nvPr/>
        </p:nvCxnSpPr>
        <p:spPr bwMode="gray">
          <a:xfrm>
            <a:off x="3941182" y="4564504"/>
            <a:ext cx="371440" cy="635699"/>
          </a:xfrm>
          <a:prstGeom prst="line">
            <a:avLst/>
          </a:prstGeom>
          <a:ln w="12700">
            <a:solidFill>
              <a:srgbClr val="FFFFFF"/>
            </a:solidFill>
            <a:prstDash val="dash"/>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3188732" y="1803759"/>
            <a:ext cx="3128986" cy="3200658"/>
            <a:chOff x="3188732" y="1803759"/>
            <a:chExt cx="3128986" cy="3200658"/>
          </a:xfrm>
        </p:grpSpPr>
        <p:sp>
          <p:nvSpPr>
            <p:cNvPr id="94" name="Freeform 6"/>
            <p:cNvSpPr>
              <a:spLocks/>
            </p:cNvSpPr>
            <p:nvPr/>
          </p:nvSpPr>
          <p:spPr bwMode="gray">
            <a:xfrm rot="19800000">
              <a:off x="3750797" y="2737515"/>
              <a:ext cx="636559" cy="846026"/>
            </a:xfrm>
            <a:custGeom>
              <a:avLst/>
              <a:gdLst/>
              <a:ahLst/>
              <a:cxnLst>
                <a:cxn ang="0">
                  <a:pos x="159" y="0"/>
                </a:cxn>
                <a:cxn ang="0">
                  <a:pos x="0" y="131"/>
                </a:cxn>
                <a:cxn ang="0">
                  <a:pos x="159" y="263"/>
                </a:cxn>
                <a:cxn ang="0">
                  <a:pos x="198" y="259"/>
                </a:cxn>
                <a:cxn ang="0">
                  <a:pos x="198" y="203"/>
                </a:cxn>
                <a:cxn ang="0">
                  <a:pos x="198" y="22"/>
                </a:cxn>
                <a:cxn ang="0">
                  <a:pos x="198" y="4"/>
                </a:cxn>
                <a:cxn ang="0">
                  <a:pos x="159" y="0"/>
                </a:cxn>
              </a:cxnLst>
              <a:rect l="0" t="0" r="r" b="b"/>
              <a:pathLst>
                <a:path w="198" h="263">
                  <a:moveTo>
                    <a:pt x="159" y="0"/>
                  </a:moveTo>
                  <a:cubicBezTo>
                    <a:pt x="71" y="0"/>
                    <a:pt x="0" y="59"/>
                    <a:pt x="0" y="131"/>
                  </a:cubicBezTo>
                  <a:cubicBezTo>
                    <a:pt x="0" y="204"/>
                    <a:pt x="71" y="263"/>
                    <a:pt x="159" y="263"/>
                  </a:cubicBezTo>
                  <a:cubicBezTo>
                    <a:pt x="173" y="263"/>
                    <a:pt x="186" y="262"/>
                    <a:pt x="198" y="259"/>
                  </a:cubicBezTo>
                  <a:cubicBezTo>
                    <a:pt x="198" y="203"/>
                    <a:pt x="198" y="203"/>
                    <a:pt x="198" y="203"/>
                  </a:cubicBezTo>
                  <a:cubicBezTo>
                    <a:pt x="198" y="22"/>
                    <a:pt x="198" y="22"/>
                    <a:pt x="198" y="22"/>
                  </a:cubicBezTo>
                  <a:cubicBezTo>
                    <a:pt x="198" y="4"/>
                    <a:pt x="198" y="4"/>
                    <a:pt x="198" y="4"/>
                  </a:cubicBezTo>
                  <a:cubicBezTo>
                    <a:pt x="186" y="1"/>
                    <a:pt x="173" y="0"/>
                    <a:pt x="159" y="0"/>
                  </a:cubicBezTo>
                  <a:close/>
                </a:path>
              </a:pathLst>
            </a:custGeom>
            <a:solidFill>
              <a:schemeClr val="bg1">
                <a:lumMod val="60000"/>
                <a:lumOff val="40000"/>
              </a:schemeClr>
            </a:solidFill>
            <a:ln w="9525">
              <a:noFill/>
              <a:round/>
              <a:headEnd/>
              <a:tailEnd/>
            </a:ln>
          </p:spPr>
          <p:txBody>
            <a:bodyPr vert="horz" wrap="square" lIns="180000" tIns="45720" rIns="91440" bIns="72000" numCol="1" anchor="ctr" anchorCtr="0" compatLnSpc="1">
              <a:prstTxWarp prst="textNoShape">
                <a:avLst/>
              </a:prstTxWarp>
            </a:bodyPr>
            <a:lstStyle/>
            <a:p>
              <a:pPr algn="ctr"/>
              <a:r>
                <a:rPr lang="da-DK" sz="6600" dirty="0" smtClean="0">
                  <a:solidFill>
                    <a:srgbClr val="FFFFFF"/>
                  </a:solidFill>
                  <a:latin typeface="Arial" panose="020B0604020202020204" pitchFamily="34" charset="0"/>
                </a:rPr>
                <a:t>3</a:t>
              </a:r>
              <a:endParaRPr lang="da-DK" sz="6600" dirty="0">
                <a:solidFill>
                  <a:srgbClr val="FFFFFF"/>
                </a:solidFill>
                <a:latin typeface="Arial" panose="020B0604020202020204" pitchFamily="34" charset="0"/>
              </a:endParaRPr>
            </a:p>
          </p:txBody>
        </p:sp>
        <p:sp>
          <p:nvSpPr>
            <p:cNvPr id="95" name="Freeform 7"/>
            <p:cNvSpPr>
              <a:spLocks/>
            </p:cNvSpPr>
            <p:nvPr/>
          </p:nvSpPr>
          <p:spPr bwMode="gray">
            <a:xfrm rot="19800000">
              <a:off x="4489649" y="1803759"/>
              <a:ext cx="1828069" cy="1172467"/>
            </a:xfrm>
            <a:custGeom>
              <a:avLst/>
              <a:gdLst/>
              <a:ahLst/>
              <a:cxnLst>
                <a:cxn ang="0">
                  <a:pos x="213" y="0"/>
                </a:cxn>
                <a:cxn ang="0">
                  <a:pos x="0" y="37"/>
                </a:cxn>
                <a:cxn ang="0">
                  <a:pos x="0" y="130"/>
                </a:cxn>
                <a:cxn ang="0">
                  <a:pos x="0" y="272"/>
                </a:cxn>
                <a:cxn ang="0">
                  <a:pos x="0" y="328"/>
                </a:cxn>
                <a:cxn ang="0">
                  <a:pos x="213" y="365"/>
                </a:cxn>
                <a:cxn ang="0">
                  <a:pos x="569" y="182"/>
                </a:cxn>
                <a:cxn ang="0">
                  <a:pos x="213" y="0"/>
                </a:cxn>
              </a:cxnLst>
              <a:rect l="0" t="0" r="r" b="b"/>
              <a:pathLst>
                <a:path w="569" h="365">
                  <a:moveTo>
                    <a:pt x="213" y="0"/>
                  </a:moveTo>
                  <a:cubicBezTo>
                    <a:pt x="133" y="0"/>
                    <a:pt x="59" y="14"/>
                    <a:pt x="0" y="37"/>
                  </a:cubicBezTo>
                  <a:cubicBezTo>
                    <a:pt x="0" y="130"/>
                    <a:pt x="0" y="130"/>
                    <a:pt x="0" y="130"/>
                  </a:cubicBezTo>
                  <a:cubicBezTo>
                    <a:pt x="0" y="272"/>
                    <a:pt x="0" y="272"/>
                    <a:pt x="0" y="272"/>
                  </a:cubicBezTo>
                  <a:cubicBezTo>
                    <a:pt x="0" y="328"/>
                    <a:pt x="0" y="328"/>
                    <a:pt x="0" y="328"/>
                  </a:cubicBezTo>
                  <a:cubicBezTo>
                    <a:pt x="59" y="351"/>
                    <a:pt x="133" y="365"/>
                    <a:pt x="213" y="365"/>
                  </a:cubicBezTo>
                  <a:cubicBezTo>
                    <a:pt x="410" y="365"/>
                    <a:pt x="569" y="283"/>
                    <a:pt x="569" y="182"/>
                  </a:cubicBezTo>
                  <a:cubicBezTo>
                    <a:pt x="569" y="82"/>
                    <a:pt x="410" y="0"/>
                    <a:pt x="213" y="0"/>
                  </a:cubicBezTo>
                  <a:close/>
                </a:path>
              </a:pathLst>
            </a:custGeom>
            <a:solidFill>
              <a:schemeClr val="bg1">
                <a:lumMod val="60000"/>
                <a:lumOff val="40000"/>
              </a:schemeClr>
            </a:solidFill>
            <a:ln w="9525">
              <a:noFill/>
              <a:round/>
              <a:headEnd/>
              <a:tailEnd/>
            </a:ln>
          </p:spPr>
          <p:txBody>
            <a:bodyPr vert="horz" wrap="square" lIns="432000" tIns="45720" rIns="91440" bIns="72000" numCol="1" anchor="ctr" anchorCtr="0" compatLnSpc="1">
              <a:prstTxWarp prst="textNoShape">
                <a:avLst/>
              </a:prstTxWarp>
            </a:bodyPr>
            <a:lstStyle/>
            <a:p>
              <a:pPr>
                <a:lnSpc>
                  <a:spcPct val="95000"/>
                </a:lnSpc>
                <a:spcAft>
                  <a:spcPts val="800"/>
                </a:spcAft>
                <a:defRPr/>
              </a:pPr>
              <a:r>
                <a:rPr lang="da-DK" sz="1200" b="1" dirty="0" smtClean="0">
                  <a:solidFill>
                    <a:srgbClr val="FFFFFF"/>
                  </a:solidFill>
                  <a:latin typeface="Arial" panose="020B0604020202020204" pitchFamily="34" charset="0"/>
                </a:rPr>
                <a:t>Registreredes rettigheder</a:t>
              </a:r>
            </a:p>
            <a:p>
              <a:pPr>
                <a:lnSpc>
                  <a:spcPct val="95000"/>
                </a:lnSpc>
                <a:spcAft>
                  <a:spcPts val="800"/>
                </a:spcAft>
                <a:defRPr/>
              </a:pPr>
              <a:r>
                <a:rPr lang="da-DK" sz="1000" b="1" dirty="0" smtClean="0">
                  <a:solidFill>
                    <a:srgbClr val="FFFFFF"/>
                  </a:solidFill>
                  <a:latin typeface="Arial" panose="020B0604020202020204" pitchFamily="34" charset="0"/>
                </a:rPr>
                <a:t>Oplysningspligt Henvendelser Datalokalisering</a:t>
              </a:r>
              <a:endParaRPr lang="da-DK" sz="1000" b="1" dirty="0">
                <a:solidFill>
                  <a:srgbClr val="FFFFFF"/>
                </a:solidFill>
                <a:latin typeface="Arial" panose="020B0604020202020204" pitchFamily="34" charset="0"/>
              </a:endParaRPr>
            </a:p>
          </p:txBody>
        </p:sp>
        <p:sp>
          <p:nvSpPr>
            <p:cNvPr id="96" name="Textfeld 36"/>
            <p:cNvSpPr txBox="1"/>
            <p:nvPr/>
          </p:nvSpPr>
          <p:spPr bwMode="gray">
            <a:xfrm rot="3582132">
              <a:off x="4360114" y="2627652"/>
              <a:ext cx="740908" cy="307777"/>
            </a:xfrm>
            <a:prstGeom prst="rect">
              <a:avLst/>
            </a:prstGeom>
            <a:noFill/>
          </p:spPr>
          <p:txBody>
            <a:bodyPr vert="horz" wrap="none" lIns="91440" tIns="45720" rIns="91440" bIns="45720" rtlCol="0" anchor="t">
              <a:spAutoFit/>
            </a:bodyPr>
            <a:lstStyle/>
            <a:p>
              <a:r>
                <a:rPr lang="da-DK" sz="1400" b="1" dirty="0" smtClean="0">
                  <a:solidFill>
                    <a:srgbClr val="FFFFFF"/>
                  </a:solidFill>
                  <a:latin typeface="Arial" panose="020B0604020202020204" pitchFamily="34" charset="0"/>
                </a:rPr>
                <a:t>Fase 3</a:t>
              </a:r>
              <a:endParaRPr lang="da-DK" sz="1400" b="1" dirty="0">
                <a:solidFill>
                  <a:srgbClr val="FFFFFF"/>
                </a:solidFill>
                <a:latin typeface="Arial" panose="020B0604020202020204" pitchFamily="34" charset="0"/>
              </a:endParaRPr>
            </a:p>
          </p:txBody>
        </p:sp>
        <p:cxnSp>
          <p:nvCxnSpPr>
            <p:cNvPr id="97" name="Gerade Verbindung 37"/>
            <p:cNvCxnSpPr/>
            <p:nvPr/>
          </p:nvCxnSpPr>
          <p:spPr bwMode="gray">
            <a:xfrm>
              <a:off x="4656965" y="2385911"/>
              <a:ext cx="371440" cy="635699"/>
            </a:xfrm>
            <a:prstGeom prst="line">
              <a:avLst/>
            </a:prstGeom>
            <a:ln w="12700">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103" name="Bogen 63"/>
            <p:cNvSpPr/>
            <p:nvPr/>
          </p:nvSpPr>
          <p:spPr bwMode="gray">
            <a:xfrm rot="19888591" flipH="1">
              <a:off x="3188732" y="3313035"/>
              <a:ext cx="1691382" cy="1691382"/>
            </a:xfrm>
            <a:prstGeom prst="arc">
              <a:avLst/>
            </a:prstGeom>
            <a:ln w="12700">
              <a:solidFill>
                <a:srgbClr val="808080"/>
              </a:solidFill>
              <a:prstDash val="dash"/>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rtlCol="0" anchor="ctr"/>
            <a:lstStyle/>
            <a:p>
              <a:pPr algn="ctr"/>
              <a:endParaRPr lang="da-DK" dirty="0">
                <a:solidFill>
                  <a:srgbClr val="000000"/>
                </a:solidFill>
              </a:endParaRPr>
            </a:p>
          </p:txBody>
        </p:sp>
        <p:sp>
          <p:nvSpPr>
            <p:cNvPr id="104" name="Ellipse 64"/>
            <p:cNvSpPr/>
            <p:nvPr/>
          </p:nvSpPr>
          <p:spPr bwMode="gray">
            <a:xfrm rot="7468943" flipH="1">
              <a:off x="3233520" y="4491605"/>
              <a:ext cx="100800" cy="100800"/>
            </a:xfrm>
            <a:prstGeom prst="ellipse">
              <a:avLst/>
            </a:prstGeom>
            <a:solidFill>
              <a:srgbClr val="808080"/>
            </a:solidFill>
            <a:ln w="12700">
              <a:noFill/>
              <a:round/>
              <a:headEnd/>
              <a:tailEnd/>
            </a:ln>
          </p:spPr>
          <p:txBody>
            <a:bodyPr vert="horz" wrap="square" lIns="91440" tIns="45720" rIns="91440" bIns="45720" rtlCol="0" anchor="ctr"/>
            <a:lstStyle/>
            <a:p>
              <a:pPr algn="ctr"/>
              <a:endParaRPr lang="da-DK" dirty="0">
                <a:solidFill>
                  <a:srgbClr val="FFFFFF"/>
                </a:solidFill>
              </a:endParaRPr>
            </a:p>
          </p:txBody>
        </p:sp>
      </p:grpSp>
      <p:grpSp>
        <p:nvGrpSpPr>
          <p:cNvPr id="107" name="Group 106"/>
          <p:cNvGrpSpPr/>
          <p:nvPr/>
        </p:nvGrpSpPr>
        <p:grpSpPr>
          <a:xfrm>
            <a:off x="5555108" y="1225663"/>
            <a:ext cx="3428591" cy="2323958"/>
            <a:chOff x="5555108" y="1225663"/>
            <a:chExt cx="3428591" cy="2323958"/>
          </a:xfrm>
        </p:grpSpPr>
        <p:sp>
          <p:nvSpPr>
            <p:cNvPr id="98" name="Freeform 6"/>
            <p:cNvSpPr>
              <a:spLocks/>
            </p:cNvSpPr>
            <p:nvPr/>
          </p:nvSpPr>
          <p:spPr bwMode="gray">
            <a:xfrm rot="19800000">
              <a:off x="6416778" y="2508677"/>
              <a:ext cx="636559" cy="846026"/>
            </a:xfrm>
            <a:custGeom>
              <a:avLst/>
              <a:gdLst/>
              <a:ahLst/>
              <a:cxnLst>
                <a:cxn ang="0">
                  <a:pos x="159" y="0"/>
                </a:cxn>
                <a:cxn ang="0">
                  <a:pos x="0" y="131"/>
                </a:cxn>
                <a:cxn ang="0">
                  <a:pos x="159" y="263"/>
                </a:cxn>
                <a:cxn ang="0">
                  <a:pos x="198" y="259"/>
                </a:cxn>
                <a:cxn ang="0">
                  <a:pos x="198" y="203"/>
                </a:cxn>
                <a:cxn ang="0">
                  <a:pos x="198" y="22"/>
                </a:cxn>
                <a:cxn ang="0">
                  <a:pos x="198" y="4"/>
                </a:cxn>
                <a:cxn ang="0">
                  <a:pos x="159" y="0"/>
                </a:cxn>
              </a:cxnLst>
              <a:rect l="0" t="0" r="r" b="b"/>
              <a:pathLst>
                <a:path w="198" h="263">
                  <a:moveTo>
                    <a:pt x="159" y="0"/>
                  </a:moveTo>
                  <a:cubicBezTo>
                    <a:pt x="71" y="0"/>
                    <a:pt x="0" y="59"/>
                    <a:pt x="0" y="131"/>
                  </a:cubicBezTo>
                  <a:cubicBezTo>
                    <a:pt x="0" y="204"/>
                    <a:pt x="71" y="263"/>
                    <a:pt x="159" y="263"/>
                  </a:cubicBezTo>
                  <a:cubicBezTo>
                    <a:pt x="173" y="263"/>
                    <a:pt x="186" y="262"/>
                    <a:pt x="198" y="259"/>
                  </a:cubicBezTo>
                  <a:cubicBezTo>
                    <a:pt x="198" y="203"/>
                    <a:pt x="198" y="203"/>
                    <a:pt x="198" y="203"/>
                  </a:cubicBezTo>
                  <a:cubicBezTo>
                    <a:pt x="198" y="22"/>
                    <a:pt x="198" y="22"/>
                    <a:pt x="198" y="22"/>
                  </a:cubicBezTo>
                  <a:cubicBezTo>
                    <a:pt x="198" y="4"/>
                    <a:pt x="198" y="4"/>
                    <a:pt x="198" y="4"/>
                  </a:cubicBezTo>
                  <a:cubicBezTo>
                    <a:pt x="186" y="1"/>
                    <a:pt x="173" y="0"/>
                    <a:pt x="159" y="0"/>
                  </a:cubicBezTo>
                  <a:close/>
                </a:path>
              </a:pathLst>
            </a:custGeom>
            <a:solidFill>
              <a:schemeClr val="bg1">
                <a:lumMod val="40000"/>
                <a:lumOff val="60000"/>
              </a:schemeClr>
            </a:solidFill>
            <a:ln w="9525">
              <a:noFill/>
              <a:round/>
              <a:headEnd/>
              <a:tailEnd/>
            </a:ln>
          </p:spPr>
          <p:txBody>
            <a:bodyPr vert="horz" wrap="square" lIns="180000" tIns="45720" rIns="91440" bIns="72000" numCol="1" anchor="ctr" anchorCtr="0" compatLnSpc="1">
              <a:prstTxWarp prst="textNoShape">
                <a:avLst/>
              </a:prstTxWarp>
            </a:bodyPr>
            <a:lstStyle/>
            <a:p>
              <a:pPr algn="ctr"/>
              <a:r>
                <a:rPr lang="da-DK" sz="6600" dirty="0" smtClean="0">
                  <a:solidFill>
                    <a:srgbClr val="808080"/>
                  </a:solidFill>
                  <a:latin typeface="Arial" panose="020B0604020202020204" pitchFamily="34" charset="0"/>
                </a:rPr>
                <a:t>4</a:t>
              </a:r>
              <a:endParaRPr lang="da-DK" sz="6600" dirty="0">
                <a:solidFill>
                  <a:srgbClr val="808080"/>
                </a:solidFill>
                <a:latin typeface="Arial" panose="020B0604020202020204" pitchFamily="34" charset="0"/>
              </a:endParaRPr>
            </a:p>
          </p:txBody>
        </p:sp>
        <p:sp>
          <p:nvSpPr>
            <p:cNvPr id="99" name="Freeform 7"/>
            <p:cNvSpPr>
              <a:spLocks/>
            </p:cNvSpPr>
            <p:nvPr/>
          </p:nvSpPr>
          <p:spPr bwMode="gray">
            <a:xfrm rot="19800000">
              <a:off x="7155630" y="1574921"/>
              <a:ext cx="1828069" cy="1172467"/>
            </a:xfrm>
            <a:custGeom>
              <a:avLst/>
              <a:gdLst/>
              <a:ahLst/>
              <a:cxnLst>
                <a:cxn ang="0">
                  <a:pos x="213" y="0"/>
                </a:cxn>
                <a:cxn ang="0">
                  <a:pos x="0" y="37"/>
                </a:cxn>
                <a:cxn ang="0">
                  <a:pos x="0" y="130"/>
                </a:cxn>
                <a:cxn ang="0">
                  <a:pos x="0" y="272"/>
                </a:cxn>
                <a:cxn ang="0">
                  <a:pos x="0" y="328"/>
                </a:cxn>
                <a:cxn ang="0">
                  <a:pos x="213" y="365"/>
                </a:cxn>
                <a:cxn ang="0">
                  <a:pos x="569" y="182"/>
                </a:cxn>
                <a:cxn ang="0">
                  <a:pos x="213" y="0"/>
                </a:cxn>
              </a:cxnLst>
              <a:rect l="0" t="0" r="r" b="b"/>
              <a:pathLst>
                <a:path w="569" h="365">
                  <a:moveTo>
                    <a:pt x="213" y="0"/>
                  </a:moveTo>
                  <a:cubicBezTo>
                    <a:pt x="133" y="0"/>
                    <a:pt x="59" y="14"/>
                    <a:pt x="0" y="37"/>
                  </a:cubicBezTo>
                  <a:cubicBezTo>
                    <a:pt x="0" y="130"/>
                    <a:pt x="0" y="130"/>
                    <a:pt x="0" y="130"/>
                  </a:cubicBezTo>
                  <a:cubicBezTo>
                    <a:pt x="0" y="272"/>
                    <a:pt x="0" y="272"/>
                    <a:pt x="0" y="272"/>
                  </a:cubicBezTo>
                  <a:cubicBezTo>
                    <a:pt x="0" y="328"/>
                    <a:pt x="0" y="328"/>
                    <a:pt x="0" y="328"/>
                  </a:cubicBezTo>
                  <a:cubicBezTo>
                    <a:pt x="59" y="351"/>
                    <a:pt x="133" y="365"/>
                    <a:pt x="213" y="365"/>
                  </a:cubicBezTo>
                  <a:cubicBezTo>
                    <a:pt x="410" y="365"/>
                    <a:pt x="569" y="283"/>
                    <a:pt x="569" y="182"/>
                  </a:cubicBezTo>
                  <a:cubicBezTo>
                    <a:pt x="569" y="82"/>
                    <a:pt x="410" y="0"/>
                    <a:pt x="213" y="0"/>
                  </a:cubicBezTo>
                  <a:close/>
                </a:path>
              </a:pathLst>
            </a:custGeom>
            <a:solidFill>
              <a:schemeClr val="bg1">
                <a:lumMod val="40000"/>
                <a:lumOff val="60000"/>
              </a:schemeClr>
            </a:solidFill>
            <a:ln w="9525">
              <a:noFill/>
              <a:round/>
              <a:headEnd/>
              <a:tailEnd/>
            </a:ln>
          </p:spPr>
          <p:txBody>
            <a:bodyPr vert="horz" wrap="square" lIns="432000" tIns="45720" rIns="91440" bIns="72000" numCol="1" anchor="ctr" anchorCtr="0" compatLnSpc="1">
              <a:prstTxWarp prst="textNoShape">
                <a:avLst/>
              </a:prstTxWarp>
            </a:bodyPr>
            <a:lstStyle/>
            <a:p>
              <a:pPr>
                <a:lnSpc>
                  <a:spcPct val="95000"/>
                </a:lnSpc>
                <a:spcAft>
                  <a:spcPts val="800"/>
                </a:spcAft>
                <a:defRPr/>
              </a:pPr>
              <a:r>
                <a:rPr lang="da-DK" sz="1100" b="1" dirty="0" smtClean="0">
                  <a:solidFill>
                    <a:srgbClr val="808080"/>
                  </a:solidFill>
                  <a:latin typeface="Arial" panose="020B0604020202020204" pitchFamily="34" charset="0"/>
                </a:rPr>
                <a:t>Dataansvarliges forpligtelser</a:t>
              </a:r>
            </a:p>
            <a:p>
              <a:pPr>
                <a:lnSpc>
                  <a:spcPct val="95000"/>
                </a:lnSpc>
                <a:spcAft>
                  <a:spcPts val="800"/>
                </a:spcAft>
                <a:defRPr/>
              </a:pPr>
              <a:r>
                <a:rPr lang="da-DK" sz="1000" b="1" dirty="0" smtClean="0">
                  <a:solidFill>
                    <a:srgbClr val="808080"/>
                  </a:solidFill>
                  <a:latin typeface="Arial" panose="020B0604020202020204" pitchFamily="34" charset="0"/>
                </a:rPr>
                <a:t>Databeskyttelse Databehandlere Handlingsplan</a:t>
              </a:r>
              <a:endParaRPr lang="da-DK" sz="1000" b="1" dirty="0">
                <a:solidFill>
                  <a:srgbClr val="808080"/>
                </a:solidFill>
                <a:latin typeface="Arial" panose="020B0604020202020204" pitchFamily="34" charset="0"/>
              </a:endParaRPr>
            </a:p>
          </p:txBody>
        </p:sp>
        <p:sp>
          <p:nvSpPr>
            <p:cNvPr id="100" name="Textfeld 42"/>
            <p:cNvSpPr txBox="1"/>
            <p:nvPr/>
          </p:nvSpPr>
          <p:spPr bwMode="gray">
            <a:xfrm rot="3582132">
              <a:off x="7026095" y="2398814"/>
              <a:ext cx="740908" cy="307777"/>
            </a:xfrm>
            <a:prstGeom prst="rect">
              <a:avLst/>
            </a:prstGeom>
            <a:noFill/>
          </p:spPr>
          <p:txBody>
            <a:bodyPr vert="horz" wrap="none" lIns="91440" tIns="45720" rIns="91440" bIns="45720" rtlCol="0" anchor="t">
              <a:spAutoFit/>
            </a:bodyPr>
            <a:lstStyle/>
            <a:p>
              <a:r>
                <a:rPr lang="da-DK" sz="1400" b="1" dirty="0" smtClean="0">
                  <a:solidFill>
                    <a:srgbClr val="808080"/>
                  </a:solidFill>
                  <a:latin typeface="Arial" panose="020B0604020202020204" pitchFamily="34" charset="0"/>
                </a:rPr>
                <a:t>Fase 4</a:t>
              </a:r>
              <a:endParaRPr lang="da-DK" sz="1400" b="1" dirty="0">
                <a:solidFill>
                  <a:srgbClr val="808080"/>
                </a:solidFill>
                <a:latin typeface="Arial" panose="020B0604020202020204" pitchFamily="34" charset="0"/>
              </a:endParaRPr>
            </a:p>
          </p:txBody>
        </p:sp>
        <p:cxnSp>
          <p:nvCxnSpPr>
            <p:cNvPr id="101" name="Gerade Verbindung 44"/>
            <p:cNvCxnSpPr/>
            <p:nvPr/>
          </p:nvCxnSpPr>
          <p:spPr bwMode="gray">
            <a:xfrm>
              <a:off x="7322946" y="2157073"/>
              <a:ext cx="371440" cy="635699"/>
            </a:xfrm>
            <a:prstGeom prst="line">
              <a:avLst/>
            </a:prstGeom>
            <a:ln w="12700">
              <a:solidFill>
                <a:srgbClr val="808080"/>
              </a:solidFill>
              <a:prstDash val="dash"/>
            </a:ln>
          </p:spPr>
          <p:style>
            <a:lnRef idx="1">
              <a:schemeClr val="accent1"/>
            </a:lnRef>
            <a:fillRef idx="0">
              <a:schemeClr val="accent1"/>
            </a:fillRef>
            <a:effectRef idx="0">
              <a:schemeClr val="accent1"/>
            </a:effectRef>
            <a:fontRef idx="minor">
              <a:schemeClr val="tx1"/>
            </a:fontRef>
          </p:style>
        </p:cxnSp>
        <p:sp>
          <p:nvSpPr>
            <p:cNvPr id="102" name="Ellipse 61"/>
            <p:cNvSpPr/>
            <p:nvPr/>
          </p:nvSpPr>
          <p:spPr bwMode="gray">
            <a:xfrm rot="9677003">
              <a:off x="5855082" y="1524525"/>
              <a:ext cx="99060" cy="99060"/>
            </a:xfrm>
            <a:prstGeom prst="ellipse">
              <a:avLst/>
            </a:prstGeom>
            <a:solidFill>
              <a:srgbClr val="808080"/>
            </a:solidFill>
            <a:ln w="12700">
              <a:noFill/>
              <a:round/>
              <a:headEnd/>
              <a:tailEnd/>
            </a:ln>
          </p:spPr>
          <p:txBody>
            <a:bodyPr vert="horz" wrap="square" lIns="91440" tIns="45720" rIns="91440" bIns="45720" rtlCol="0" anchor="ctr"/>
            <a:lstStyle/>
            <a:p>
              <a:pPr algn="ctr"/>
              <a:endParaRPr lang="da-DK" dirty="0">
                <a:solidFill>
                  <a:srgbClr val="FFFFFF"/>
                </a:solidFill>
              </a:endParaRPr>
            </a:p>
          </p:txBody>
        </p:sp>
        <p:sp>
          <p:nvSpPr>
            <p:cNvPr id="105" name="Bogen 60"/>
            <p:cNvSpPr/>
            <p:nvPr/>
          </p:nvSpPr>
          <p:spPr bwMode="gray">
            <a:xfrm rot="18857355">
              <a:off x="5555108" y="1225663"/>
              <a:ext cx="2323958" cy="2323958"/>
            </a:xfrm>
            <a:prstGeom prst="arc">
              <a:avLst>
                <a:gd name="adj1" fmla="val 16177703"/>
                <a:gd name="adj2" fmla="val 0"/>
              </a:avLst>
            </a:prstGeom>
            <a:ln w="12700">
              <a:solidFill>
                <a:srgbClr val="808080"/>
              </a:solidFill>
              <a:prstDash val="dash"/>
              <a:headEnd type="none" w="lg" len="med"/>
              <a:tailEnd type="triangle" w="lg" len="lg"/>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rtlCol="0" anchor="ctr"/>
            <a:lstStyle/>
            <a:p>
              <a:pPr algn="ctr"/>
              <a:endParaRPr lang="en-US">
                <a:solidFill>
                  <a:srgbClr val="000000"/>
                </a:solidFill>
              </a:endParaRPr>
            </a:p>
          </p:txBody>
        </p:sp>
      </p:grpSp>
      <p:grpSp>
        <p:nvGrpSpPr>
          <p:cNvPr id="120" name="Group 119"/>
          <p:cNvGrpSpPr/>
          <p:nvPr/>
        </p:nvGrpSpPr>
        <p:grpSpPr>
          <a:xfrm>
            <a:off x="982356" y="3680925"/>
            <a:ext cx="2323958" cy="2323958"/>
            <a:chOff x="982356" y="3680925"/>
            <a:chExt cx="2323958" cy="2323958"/>
          </a:xfrm>
        </p:grpSpPr>
        <p:sp>
          <p:nvSpPr>
            <p:cNvPr id="88" name="Bogen 54"/>
            <p:cNvSpPr/>
            <p:nvPr/>
          </p:nvSpPr>
          <p:spPr bwMode="gray">
            <a:xfrm rot="8069656">
              <a:off x="982356" y="3680925"/>
              <a:ext cx="2323958" cy="2323958"/>
            </a:xfrm>
            <a:prstGeom prst="arc">
              <a:avLst/>
            </a:prstGeom>
            <a:ln w="12700">
              <a:solidFill>
                <a:srgbClr val="808080"/>
              </a:solidFill>
              <a:prstDash val="dash"/>
              <a:headEnd type="triangle" w="lg" len="lg"/>
              <a:tailEnd type="none"/>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rtlCol="0" anchor="ctr"/>
            <a:lstStyle/>
            <a:p>
              <a:pPr algn="ctr"/>
              <a:endParaRPr lang="en-US">
                <a:solidFill>
                  <a:srgbClr val="000000"/>
                </a:solidFill>
              </a:endParaRPr>
            </a:p>
          </p:txBody>
        </p:sp>
        <p:sp>
          <p:nvSpPr>
            <p:cNvPr id="89" name="Ellipse 56"/>
            <p:cNvSpPr/>
            <p:nvPr/>
          </p:nvSpPr>
          <p:spPr bwMode="gray">
            <a:xfrm rot="20489304">
              <a:off x="1298507" y="5642221"/>
              <a:ext cx="99060" cy="99060"/>
            </a:xfrm>
            <a:prstGeom prst="ellipse">
              <a:avLst/>
            </a:prstGeom>
            <a:solidFill>
              <a:srgbClr val="808080"/>
            </a:solidFill>
            <a:ln w="12700">
              <a:noFill/>
              <a:round/>
              <a:headEnd/>
              <a:tailEnd/>
            </a:ln>
          </p:spPr>
          <p:txBody>
            <a:bodyPr vert="horz" wrap="square" lIns="91440" tIns="45720" rIns="91440" bIns="45720" rtlCol="0" anchor="ctr"/>
            <a:lstStyle/>
            <a:p>
              <a:pPr algn="ctr"/>
              <a:endParaRPr lang="da-DK" dirty="0">
                <a:solidFill>
                  <a:srgbClr val="FFFFFF"/>
                </a:solidFill>
              </a:endParaRPr>
            </a:p>
          </p:txBody>
        </p:sp>
      </p:grpSp>
      <p:sp>
        <p:nvSpPr>
          <p:cNvPr id="108" name="Bogen 54"/>
          <p:cNvSpPr/>
          <p:nvPr/>
        </p:nvSpPr>
        <p:spPr bwMode="gray">
          <a:xfrm rot="8069656">
            <a:off x="982355" y="3680924"/>
            <a:ext cx="2323958" cy="2323958"/>
          </a:xfrm>
          <a:prstGeom prst="arc">
            <a:avLst/>
          </a:prstGeom>
          <a:ln w="12700">
            <a:solidFill>
              <a:srgbClr val="808080"/>
            </a:solidFill>
            <a:prstDash val="dash"/>
            <a:headEnd type="triangle" w="lg" len="lg"/>
            <a:tailEnd type="none"/>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rtlCol="0" anchor="ctr"/>
          <a:lstStyle/>
          <a:p>
            <a:pPr algn="ctr"/>
            <a:endParaRPr lang="en-US">
              <a:solidFill>
                <a:srgbClr val="000000"/>
              </a:solidFill>
            </a:endParaRPr>
          </a:p>
        </p:txBody>
      </p:sp>
      <p:sp>
        <p:nvSpPr>
          <p:cNvPr id="110" name="Freeform 7"/>
          <p:cNvSpPr>
            <a:spLocks/>
          </p:cNvSpPr>
          <p:nvPr/>
        </p:nvSpPr>
        <p:spPr bwMode="gray">
          <a:xfrm rot="19800000">
            <a:off x="3758625" y="3959491"/>
            <a:ext cx="1828069" cy="1172467"/>
          </a:xfrm>
          <a:custGeom>
            <a:avLst/>
            <a:gdLst/>
            <a:ahLst/>
            <a:cxnLst>
              <a:cxn ang="0">
                <a:pos x="213" y="0"/>
              </a:cxn>
              <a:cxn ang="0">
                <a:pos x="0" y="37"/>
              </a:cxn>
              <a:cxn ang="0">
                <a:pos x="0" y="130"/>
              </a:cxn>
              <a:cxn ang="0">
                <a:pos x="0" y="272"/>
              </a:cxn>
              <a:cxn ang="0">
                <a:pos x="0" y="328"/>
              </a:cxn>
              <a:cxn ang="0">
                <a:pos x="213" y="365"/>
              </a:cxn>
              <a:cxn ang="0">
                <a:pos x="569" y="182"/>
              </a:cxn>
              <a:cxn ang="0">
                <a:pos x="213" y="0"/>
              </a:cxn>
            </a:cxnLst>
            <a:rect l="0" t="0" r="r" b="b"/>
            <a:pathLst>
              <a:path w="569" h="365">
                <a:moveTo>
                  <a:pt x="213" y="0"/>
                </a:moveTo>
                <a:cubicBezTo>
                  <a:pt x="133" y="0"/>
                  <a:pt x="59" y="14"/>
                  <a:pt x="0" y="37"/>
                </a:cubicBezTo>
                <a:cubicBezTo>
                  <a:pt x="0" y="130"/>
                  <a:pt x="0" y="130"/>
                  <a:pt x="0" y="130"/>
                </a:cubicBezTo>
                <a:cubicBezTo>
                  <a:pt x="0" y="272"/>
                  <a:pt x="0" y="272"/>
                  <a:pt x="0" y="272"/>
                </a:cubicBezTo>
                <a:cubicBezTo>
                  <a:pt x="0" y="328"/>
                  <a:pt x="0" y="328"/>
                  <a:pt x="0" y="328"/>
                </a:cubicBezTo>
                <a:cubicBezTo>
                  <a:pt x="59" y="351"/>
                  <a:pt x="133" y="365"/>
                  <a:pt x="213" y="365"/>
                </a:cubicBezTo>
                <a:cubicBezTo>
                  <a:pt x="410" y="365"/>
                  <a:pt x="569" y="283"/>
                  <a:pt x="569" y="182"/>
                </a:cubicBezTo>
                <a:cubicBezTo>
                  <a:pt x="569" y="82"/>
                  <a:pt x="410" y="0"/>
                  <a:pt x="213" y="0"/>
                </a:cubicBezTo>
                <a:close/>
              </a:path>
            </a:pathLst>
          </a:custGeom>
          <a:solidFill>
            <a:srgbClr val="808080"/>
          </a:solidFill>
          <a:ln w="9525">
            <a:noFill/>
            <a:round/>
            <a:headEnd/>
            <a:tailEnd/>
          </a:ln>
        </p:spPr>
        <p:txBody>
          <a:bodyPr vert="horz" wrap="square" lIns="432000" tIns="45720" rIns="91440" bIns="72000" numCol="1" anchor="ctr" anchorCtr="0" compatLnSpc="1">
            <a:prstTxWarp prst="textNoShape">
              <a:avLst/>
            </a:prstTxWarp>
          </a:bodyPr>
          <a:lstStyle/>
          <a:p>
            <a:pPr>
              <a:lnSpc>
                <a:spcPct val="95000"/>
              </a:lnSpc>
              <a:spcAft>
                <a:spcPts val="800"/>
              </a:spcAft>
              <a:defRPr/>
            </a:pPr>
            <a:r>
              <a:rPr lang="da-DK" sz="1400" b="1" dirty="0" smtClean="0">
                <a:solidFill>
                  <a:srgbClr val="FFFFFF"/>
                </a:solidFill>
                <a:latin typeface="Arial" panose="020B0604020202020204" pitchFamily="34" charset="0"/>
              </a:rPr>
              <a:t>Lovlig behandling</a:t>
            </a:r>
          </a:p>
          <a:p>
            <a:pPr>
              <a:lnSpc>
                <a:spcPct val="95000"/>
              </a:lnSpc>
              <a:spcAft>
                <a:spcPts val="800"/>
              </a:spcAft>
              <a:defRPr/>
            </a:pPr>
            <a:r>
              <a:rPr lang="da-DK" sz="1000" b="1" dirty="0" smtClean="0">
                <a:solidFill>
                  <a:srgbClr val="FFFFFF"/>
                </a:solidFill>
                <a:latin typeface="Arial" panose="020B0604020202020204" pitchFamily="34" charset="0"/>
              </a:rPr>
              <a:t>Lovlighed   Følsomme data Samtykke</a:t>
            </a:r>
            <a:endParaRPr lang="da-DK" sz="1000" b="1" dirty="0">
              <a:solidFill>
                <a:srgbClr val="FFFFFF"/>
              </a:solidFill>
              <a:latin typeface="Arial" panose="020B0604020202020204" pitchFamily="34" charset="0"/>
            </a:endParaRPr>
          </a:p>
        </p:txBody>
      </p:sp>
      <p:sp>
        <p:nvSpPr>
          <p:cNvPr id="109" name="Freeform 6"/>
          <p:cNvSpPr>
            <a:spLocks/>
          </p:cNvSpPr>
          <p:nvPr/>
        </p:nvSpPr>
        <p:spPr bwMode="gray">
          <a:xfrm rot="19800000">
            <a:off x="3019773" y="4893247"/>
            <a:ext cx="636559" cy="846026"/>
          </a:xfrm>
          <a:custGeom>
            <a:avLst/>
            <a:gdLst/>
            <a:ahLst/>
            <a:cxnLst>
              <a:cxn ang="0">
                <a:pos x="159" y="0"/>
              </a:cxn>
              <a:cxn ang="0">
                <a:pos x="0" y="131"/>
              </a:cxn>
              <a:cxn ang="0">
                <a:pos x="159" y="263"/>
              </a:cxn>
              <a:cxn ang="0">
                <a:pos x="198" y="259"/>
              </a:cxn>
              <a:cxn ang="0">
                <a:pos x="198" y="203"/>
              </a:cxn>
              <a:cxn ang="0">
                <a:pos x="198" y="22"/>
              </a:cxn>
              <a:cxn ang="0">
                <a:pos x="198" y="4"/>
              </a:cxn>
              <a:cxn ang="0">
                <a:pos x="159" y="0"/>
              </a:cxn>
            </a:cxnLst>
            <a:rect l="0" t="0" r="r" b="b"/>
            <a:pathLst>
              <a:path w="198" h="263">
                <a:moveTo>
                  <a:pt x="159" y="0"/>
                </a:moveTo>
                <a:cubicBezTo>
                  <a:pt x="71" y="0"/>
                  <a:pt x="0" y="59"/>
                  <a:pt x="0" y="131"/>
                </a:cubicBezTo>
                <a:cubicBezTo>
                  <a:pt x="0" y="204"/>
                  <a:pt x="71" y="263"/>
                  <a:pt x="159" y="263"/>
                </a:cubicBezTo>
                <a:cubicBezTo>
                  <a:pt x="173" y="263"/>
                  <a:pt x="186" y="262"/>
                  <a:pt x="198" y="259"/>
                </a:cubicBezTo>
                <a:cubicBezTo>
                  <a:pt x="198" y="203"/>
                  <a:pt x="198" y="203"/>
                  <a:pt x="198" y="203"/>
                </a:cubicBezTo>
                <a:cubicBezTo>
                  <a:pt x="198" y="22"/>
                  <a:pt x="198" y="22"/>
                  <a:pt x="198" y="22"/>
                </a:cubicBezTo>
                <a:cubicBezTo>
                  <a:pt x="198" y="4"/>
                  <a:pt x="198" y="4"/>
                  <a:pt x="198" y="4"/>
                </a:cubicBezTo>
                <a:cubicBezTo>
                  <a:pt x="186" y="1"/>
                  <a:pt x="173" y="0"/>
                  <a:pt x="159" y="0"/>
                </a:cubicBezTo>
                <a:close/>
              </a:path>
            </a:pathLst>
          </a:custGeom>
          <a:solidFill>
            <a:srgbClr val="808080"/>
          </a:solidFill>
          <a:ln w="9525">
            <a:noFill/>
            <a:round/>
            <a:headEnd/>
            <a:tailEnd/>
          </a:ln>
        </p:spPr>
        <p:txBody>
          <a:bodyPr vert="horz" wrap="square" lIns="180000" tIns="45720" rIns="91440" bIns="72000" numCol="1" anchor="ctr" anchorCtr="0" compatLnSpc="1">
            <a:prstTxWarp prst="textNoShape">
              <a:avLst/>
            </a:prstTxWarp>
          </a:bodyPr>
          <a:lstStyle/>
          <a:p>
            <a:pPr algn="ctr"/>
            <a:r>
              <a:rPr lang="da-DK" sz="6600" dirty="0" smtClean="0">
                <a:solidFill>
                  <a:srgbClr val="FFFFFF"/>
                </a:solidFill>
                <a:latin typeface="Arial" panose="020B0604020202020204" pitchFamily="34" charset="0"/>
              </a:rPr>
              <a:t>2</a:t>
            </a:r>
            <a:endParaRPr lang="da-DK" sz="6600" dirty="0">
              <a:solidFill>
                <a:srgbClr val="FFFFFF"/>
              </a:solidFill>
              <a:latin typeface="Arial" panose="020B0604020202020204" pitchFamily="34" charset="0"/>
            </a:endParaRPr>
          </a:p>
        </p:txBody>
      </p:sp>
      <p:grpSp>
        <p:nvGrpSpPr>
          <p:cNvPr id="124" name="Group 123"/>
          <p:cNvGrpSpPr/>
          <p:nvPr/>
        </p:nvGrpSpPr>
        <p:grpSpPr>
          <a:xfrm>
            <a:off x="3019774" y="3959492"/>
            <a:ext cx="2566921" cy="1779782"/>
            <a:chOff x="3019774" y="3959492"/>
            <a:chExt cx="2566921" cy="1779782"/>
          </a:xfrm>
        </p:grpSpPr>
        <p:sp>
          <p:nvSpPr>
            <p:cNvPr id="90" name="Freeform 6"/>
            <p:cNvSpPr>
              <a:spLocks/>
            </p:cNvSpPr>
            <p:nvPr/>
          </p:nvSpPr>
          <p:spPr bwMode="gray">
            <a:xfrm rot="19800000">
              <a:off x="3019774" y="4893248"/>
              <a:ext cx="636559" cy="846026"/>
            </a:xfrm>
            <a:custGeom>
              <a:avLst/>
              <a:gdLst/>
              <a:ahLst/>
              <a:cxnLst>
                <a:cxn ang="0">
                  <a:pos x="159" y="0"/>
                </a:cxn>
                <a:cxn ang="0">
                  <a:pos x="0" y="131"/>
                </a:cxn>
                <a:cxn ang="0">
                  <a:pos x="159" y="263"/>
                </a:cxn>
                <a:cxn ang="0">
                  <a:pos x="198" y="259"/>
                </a:cxn>
                <a:cxn ang="0">
                  <a:pos x="198" y="203"/>
                </a:cxn>
                <a:cxn ang="0">
                  <a:pos x="198" y="22"/>
                </a:cxn>
                <a:cxn ang="0">
                  <a:pos x="198" y="4"/>
                </a:cxn>
                <a:cxn ang="0">
                  <a:pos x="159" y="0"/>
                </a:cxn>
              </a:cxnLst>
              <a:rect l="0" t="0" r="r" b="b"/>
              <a:pathLst>
                <a:path w="198" h="263">
                  <a:moveTo>
                    <a:pt x="159" y="0"/>
                  </a:moveTo>
                  <a:cubicBezTo>
                    <a:pt x="71" y="0"/>
                    <a:pt x="0" y="59"/>
                    <a:pt x="0" y="131"/>
                  </a:cubicBezTo>
                  <a:cubicBezTo>
                    <a:pt x="0" y="204"/>
                    <a:pt x="71" y="263"/>
                    <a:pt x="159" y="263"/>
                  </a:cubicBezTo>
                  <a:cubicBezTo>
                    <a:pt x="173" y="263"/>
                    <a:pt x="186" y="262"/>
                    <a:pt x="198" y="259"/>
                  </a:cubicBezTo>
                  <a:cubicBezTo>
                    <a:pt x="198" y="203"/>
                    <a:pt x="198" y="203"/>
                    <a:pt x="198" y="203"/>
                  </a:cubicBezTo>
                  <a:cubicBezTo>
                    <a:pt x="198" y="22"/>
                    <a:pt x="198" y="22"/>
                    <a:pt x="198" y="22"/>
                  </a:cubicBezTo>
                  <a:cubicBezTo>
                    <a:pt x="198" y="4"/>
                    <a:pt x="198" y="4"/>
                    <a:pt x="198" y="4"/>
                  </a:cubicBezTo>
                  <a:cubicBezTo>
                    <a:pt x="186" y="1"/>
                    <a:pt x="173" y="0"/>
                    <a:pt x="159" y="0"/>
                  </a:cubicBezTo>
                  <a:close/>
                </a:path>
              </a:pathLst>
            </a:custGeom>
            <a:solidFill>
              <a:srgbClr val="808080"/>
            </a:solidFill>
            <a:ln w="9525">
              <a:noFill/>
              <a:round/>
              <a:headEnd/>
              <a:tailEnd/>
            </a:ln>
          </p:spPr>
          <p:txBody>
            <a:bodyPr vert="horz" wrap="square" lIns="180000" tIns="45720" rIns="91440" bIns="72000" numCol="1" anchor="ctr" anchorCtr="0" compatLnSpc="1">
              <a:prstTxWarp prst="textNoShape">
                <a:avLst/>
              </a:prstTxWarp>
            </a:bodyPr>
            <a:lstStyle/>
            <a:p>
              <a:pPr algn="ctr"/>
              <a:r>
                <a:rPr lang="da-DK" sz="6600" dirty="0" smtClean="0">
                  <a:solidFill>
                    <a:srgbClr val="FFFFFF"/>
                  </a:solidFill>
                  <a:latin typeface="Arial" panose="020B0604020202020204" pitchFamily="34" charset="0"/>
                </a:rPr>
                <a:t>2</a:t>
              </a:r>
              <a:endParaRPr lang="da-DK" sz="6600" dirty="0">
                <a:solidFill>
                  <a:srgbClr val="FFFFFF"/>
                </a:solidFill>
                <a:latin typeface="Arial" panose="020B0604020202020204" pitchFamily="34" charset="0"/>
              </a:endParaRPr>
            </a:p>
          </p:txBody>
        </p:sp>
        <p:sp>
          <p:nvSpPr>
            <p:cNvPr id="91" name="Freeform 7"/>
            <p:cNvSpPr>
              <a:spLocks/>
            </p:cNvSpPr>
            <p:nvPr/>
          </p:nvSpPr>
          <p:spPr bwMode="gray">
            <a:xfrm rot="19800000">
              <a:off x="3758626" y="3959492"/>
              <a:ext cx="1828069" cy="1172467"/>
            </a:xfrm>
            <a:custGeom>
              <a:avLst/>
              <a:gdLst/>
              <a:ahLst/>
              <a:cxnLst>
                <a:cxn ang="0">
                  <a:pos x="213" y="0"/>
                </a:cxn>
                <a:cxn ang="0">
                  <a:pos x="0" y="37"/>
                </a:cxn>
                <a:cxn ang="0">
                  <a:pos x="0" y="130"/>
                </a:cxn>
                <a:cxn ang="0">
                  <a:pos x="0" y="272"/>
                </a:cxn>
                <a:cxn ang="0">
                  <a:pos x="0" y="328"/>
                </a:cxn>
                <a:cxn ang="0">
                  <a:pos x="213" y="365"/>
                </a:cxn>
                <a:cxn ang="0">
                  <a:pos x="569" y="182"/>
                </a:cxn>
                <a:cxn ang="0">
                  <a:pos x="213" y="0"/>
                </a:cxn>
              </a:cxnLst>
              <a:rect l="0" t="0" r="r" b="b"/>
              <a:pathLst>
                <a:path w="569" h="365">
                  <a:moveTo>
                    <a:pt x="213" y="0"/>
                  </a:moveTo>
                  <a:cubicBezTo>
                    <a:pt x="133" y="0"/>
                    <a:pt x="59" y="14"/>
                    <a:pt x="0" y="37"/>
                  </a:cubicBezTo>
                  <a:cubicBezTo>
                    <a:pt x="0" y="130"/>
                    <a:pt x="0" y="130"/>
                    <a:pt x="0" y="130"/>
                  </a:cubicBezTo>
                  <a:cubicBezTo>
                    <a:pt x="0" y="272"/>
                    <a:pt x="0" y="272"/>
                    <a:pt x="0" y="272"/>
                  </a:cubicBezTo>
                  <a:cubicBezTo>
                    <a:pt x="0" y="328"/>
                    <a:pt x="0" y="328"/>
                    <a:pt x="0" y="328"/>
                  </a:cubicBezTo>
                  <a:cubicBezTo>
                    <a:pt x="59" y="351"/>
                    <a:pt x="133" y="365"/>
                    <a:pt x="213" y="365"/>
                  </a:cubicBezTo>
                  <a:cubicBezTo>
                    <a:pt x="410" y="365"/>
                    <a:pt x="569" y="283"/>
                    <a:pt x="569" y="182"/>
                  </a:cubicBezTo>
                  <a:cubicBezTo>
                    <a:pt x="569" y="82"/>
                    <a:pt x="410" y="0"/>
                    <a:pt x="213" y="0"/>
                  </a:cubicBezTo>
                  <a:close/>
                </a:path>
              </a:pathLst>
            </a:custGeom>
            <a:solidFill>
              <a:srgbClr val="808080"/>
            </a:solidFill>
            <a:ln w="9525">
              <a:noFill/>
              <a:round/>
              <a:headEnd/>
              <a:tailEnd/>
            </a:ln>
          </p:spPr>
          <p:txBody>
            <a:bodyPr vert="horz" wrap="square" lIns="432000" tIns="45720" rIns="91440" bIns="72000" numCol="1" anchor="ctr" anchorCtr="0" compatLnSpc="1">
              <a:prstTxWarp prst="textNoShape">
                <a:avLst/>
              </a:prstTxWarp>
            </a:bodyPr>
            <a:lstStyle/>
            <a:p>
              <a:pPr>
                <a:lnSpc>
                  <a:spcPct val="95000"/>
                </a:lnSpc>
                <a:spcAft>
                  <a:spcPts val="800"/>
                </a:spcAft>
                <a:defRPr/>
              </a:pPr>
              <a:r>
                <a:rPr lang="da-DK" sz="1400" b="1" dirty="0" smtClean="0">
                  <a:solidFill>
                    <a:srgbClr val="FFFFFF"/>
                  </a:solidFill>
                  <a:latin typeface="Arial" panose="020B0604020202020204" pitchFamily="34" charset="0"/>
                </a:rPr>
                <a:t>Lovlig behandling</a:t>
              </a:r>
            </a:p>
            <a:p>
              <a:pPr>
                <a:lnSpc>
                  <a:spcPct val="95000"/>
                </a:lnSpc>
                <a:spcAft>
                  <a:spcPts val="800"/>
                </a:spcAft>
                <a:defRPr/>
              </a:pPr>
              <a:r>
                <a:rPr lang="da-DK" sz="1000" b="1" dirty="0" smtClean="0">
                  <a:solidFill>
                    <a:srgbClr val="FFFFFF"/>
                  </a:solidFill>
                  <a:latin typeface="Arial" panose="020B0604020202020204" pitchFamily="34" charset="0"/>
                </a:rPr>
                <a:t>Lovlighed   Følsomme data Samtykke</a:t>
              </a:r>
              <a:endParaRPr lang="da-DK" sz="1000" b="1" dirty="0">
                <a:solidFill>
                  <a:srgbClr val="FFFFFF"/>
                </a:solidFill>
                <a:latin typeface="Arial" panose="020B0604020202020204" pitchFamily="34" charset="0"/>
              </a:endParaRPr>
            </a:p>
          </p:txBody>
        </p:sp>
        <p:sp>
          <p:nvSpPr>
            <p:cNvPr id="111" name="Textfeld 31"/>
            <p:cNvSpPr txBox="1"/>
            <p:nvPr/>
          </p:nvSpPr>
          <p:spPr bwMode="gray">
            <a:xfrm rot="3582132">
              <a:off x="3629090" y="4783384"/>
              <a:ext cx="740908" cy="307777"/>
            </a:xfrm>
            <a:prstGeom prst="rect">
              <a:avLst/>
            </a:prstGeom>
            <a:noFill/>
          </p:spPr>
          <p:txBody>
            <a:bodyPr vert="horz" wrap="none" lIns="91440" tIns="45720" rIns="91440" bIns="45720" rtlCol="0" anchor="t">
              <a:spAutoFit/>
            </a:bodyPr>
            <a:lstStyle/>
            <a:p>
              <a:r>
                <a:rPr lang="da-DK" sz="1400" b="1" dirty="0" smtClean="0">
                  <a:solidFill>
                    <a:srgbClr val="FFFFFF"/>
                  </a:solidFill>
                  <a:latin typeface="Arial" panose="020B0604020202020204" pitchFamily="34" charset="0"/>
                </a:rPr>
                <a:t>Fase 2</a:t>
              </a:r>
              <a:endParaRPr lang="da-DK" sz="1400" b="1" dirty="0">
                <a:solidFill>
                  <a:srgbClr val="FFFFFF"/>
                </a:solidFill>
                <a:latin typeface="Arial" panose="020B0604020202020204" pitchFamily="34" charset="0"/>
              </a:endParaRPr>
            </a:p>
          </p:txBody>
        </p:sp>
        <p:cxnSp>
          <p:nvCxnSpPr>
            <p:cNvPr id="112" name="Gerade Verbindung 32"/>
            <p:cNvCxnSpPr/>
            <p:nvPr/>
          </p:nvCxnSpPr>
          <p:spPr bwMode="gray">
            <a:xfrm>
              <a:off x="3941181" y="4564503"/>
              <a:ext cx="371440" cy="635699"/>
            </a:xfrm>
            <a:prstGeom prst="line">
              <a:avLst/>
            </a:prstGeom>
            <a:ln w="12700">
              <a:solidFill>
                <a:srgbClr val="FFFFFF"/>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8611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da-DK" dirty="0"/>
              <a:t>Persondata er alle data eller datasæt, der muliggør direkte eller indirekte identifikationen af en fysisk person.</a:t>
            </a:r>
          </a:p>
          <a:p>
            <a:pPr lvl="0">
              <a:buClr>
                <a:srgbClr val="FFE600"/>
              </a:buClr>
            </a:pPr>
            <a:endParaRPr lang="en-US" dirty="0" smtClean="0">
              <a:solidFill>
                <a:srgbClr val="646464"/>
              </a:solidFill>
            </a:endParaRPr>
          </a:p>
          <a:p>
            <a:pPr lvl="0">
              <a:buClr>
                <a:srgbClr val="FFE600"/>
              </a:buClr>
            </a:pPr>
            <a:r>
              <a:rPr lang="da-DK" dirty="0"/>
              <a:t>Navn og/eller adresse på en </a:t>
            </a:r>
            <a:r>
              <a:rPr lang="da-DK" dirty="0" smtClean="0"/>
              <a:t>elev, kunde eller </a:t>
            </a:r>
            <a:r>
              <a:rPr lang="da-DK" dirty="0"/>
              <a:t>medarbejder</a:t>
            </a:r>
          </a:p>
          <a:p>
            <a:pPr lvl="0">
              <a:buClr>
                <a:srgbClr val="FFE600"/>
              </a:buClr>
            </a:pPr>
            <a:r>
              <a:rPr lang="da-DK" dirty="0"/>
              <a:t>IP-adresser (også dynamiske IP)</a:t>
            </a:r>
          </a:p>
          <a:p>
            <a:pPr lvl="0">
              <a:buClr>
                <a:srgbClr val="FFE600"/>
              </a:buClr>
            </a:pPr>
            <a:r>
              <a:rPr lang="da-DK" dirty="0"/>
              <a:t>Enkeltmandsvirksomheder</a:t>
            </a:r>
          </a:p>
          <a:p>
            <a:pPr marL="0" indent="0" algn="ctr">
              <a:buNone/>
            </a:pPr>
            <a:endParaRPr lang="da-DK" dirty="0" smtClean="0">
              <a:latin typeface="EYInterstate Light" panose="02000506000000020004" pitchFamily="2" charset="0"/>
            </a:endParaRPr>
          </a:p>
          <a:p>
            <a:pPr marL="0" indent="0">
              <a:buNone/>
            </a:pPr>
            <a:r>
              <a:rPr lang="da-DK" dirty="0" smtClean="0"/>
              <a:t>Det er ikke – og bliver ikke – forbudt at behandle persondata </a:t>
            </a:r>
            <a:r>
              <a:rPr lang="da-DK" dirty="0"/>
              <a:t>– oplysninger skal behandles </a:t>
            </a:r>
            <a:r>
              <a:rPr lang="da-DK" dirty="0" smtClean="0"/>
              <a:t>korrekt, efter reglerne og med sund fornuft.</a:t>
            </a:r>
            <a:endParaRPr lang="da-DK" dirty="0"/>
          </a:p>
          <a:p>
            <a:pPr marL="0" indent="0">
              <a:buNone/>
            </a:pPr>
            <a:endParaRPr lang="da-DK" dirty="0">
              <a:latin typeface="EYInterstate Light" panose="02000506000000020004" pitchFamily="2" charset="0"/>
            </a:endParaRPr>
          </a:p>
          <a:p>
            <a:pPr marL="0" indent="0">
              <a:buNone/>
            </a:pPr>
            <a:r>
              <a:rPr lang="da-DK" dirty="0" smtClean="0">
                <a:latin typeface="EYInterstate Light" panose="02000506000000020004" pitchFamily="2" charset="0"/>
              </a:rPr>
              <a:t> </a:t>
            </a:r>
            <a:endParaRPr lang="da-DK" dirty="0">
              <a:latin typeface="EYInterstate Light" panose="02000506000000020004" pitchFamily="2" charset="0"/>
            </a:endParaRPr>
          </a:p>
        </p:txBody>
      </p:sp>
      <p:sp>
        <p:nvSpPr>
          <p:cNvPr id="2" name="Title 1"/>
          <p:cNvSpPr>
            <a:spLocks noGrp="1"/>
          </p:cNvSpPr>
          <p:nvPr>
            <p:ph type="title"/>
          </p:nvPr>
        </p:nvSpPr>
        <p:spPr/>
        <p:txBody>
          <a:bodyPr/>
          <a:lstStyle/>
          <a:p>
            <a:r>
              <a:rPr lang="da-DK" dirty="0"/>
              <a:t>Persondata</a:t>
            </a:r>
          </a:p>
        </p:txBody>
      </p:sp>
    </p:spTree>
    <p:extLst>
      <p:ext uri="{BB962C8B-B14F-4D97-AF65-F5344CB8AC3E}">
        <p14:creationId xmlns:p14="http://schemas.microsoft.com/office/powerpoint/2010/main" val="2638576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Kategorier af persondata</a:t>
            </a:r>
            <a:endParaRPr lang="da-DK" dirty="0"/>
          </a:p>
        </p:txBody>
      </p:sp>
      <p:graphicFrame>
        <p:nvGraphicFramePr>
          <p:cNvPr id="5" name="Table 4"/>
          <p:cNvGraphicFramePr>
            <a:graphicFrameLocks noGrp="1"/>
          </p:cNvGraphicFramePr>
          <p:nvPr>
            <p:extLst>
              <p:ext uri="{D42A27DB-BD31-4B8C-83A1-F6EECF244321}">
                <p14:modId xmlns:p14="http://schemas.microsoft.com/office/powerpoint/2010/main" val="1604899926"/>
              </p:ext>
            </p:extLst>
          </p:nvPr>
        </p:nvGraphicFramePr>
        <p:xfrm>
          <a:off x="457287" y="1282817"/>
          <a:ext cx="2495238" cy="1920240"/>
        </p:xfrm>
        <a:graphic>
          <a:graphicData uri="http://schemas.openxmlformats.org/drawingml/2006/table">
            <a:tbl>
              <a:tblPr firstRow="1" bandRow="1">
                <a:tableStyleId>{2D5ABB26-0587-4C30-8999-92F81FD0307C}</a:tableStyleId>
              </a:tblPr>
              <a:tblGrid>
                <a:gridCol w="2495238"/>
              </a:tblGrid>
              <a:tr h="0">
                <a:tc>
                  <a:txBody>
                    <a:bodyPr/>
                    <a:lstStyle/>
                    <a:p>
                      <a:pPr algn="ctr"/>
                      <a:r>
                        <a:rPr lang="da-DK" sz="1200" b="1" noProof="0" dirty="0" smtClean="0">
                          <a:solidFill>
                            <a:srgbClr val="FFFFFF"/>
                          </a:solidFill>
                        </a:rPr>
                        <a:t>Almindelige persondata</a:t>
                      </a:r>
                      <a:endParaRPr lang="da-DK" sz="1200" b="1" noProof="0" dirty="0">
                        <a:solidFill>
                          <a:srgbClr val="FFFFFF"/>
                        </a:solidFill>
                      </a:endParaRPr>
                    </a:p>
                  </a:txBody>
                  <a:tcPr anchor="b">
                    <a:lnL w="9525" cap="flat" cmpd="sng" algn="ctr">
                      <a:solidFill>
                        <a:schemeClr val="accent1"/>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r>
              <a:tr h="0">
                <a:tc>
                  <a:txBody>
                    <a:bodyPr/>
                    <a:lstStyle/>
                    <a:p>
                      <a:r>
                        <a:rPr lang="da-DK" sz="1200" noProof="0" dirty="0" smtClean="0">
                          <a:solidFill>
                            <a:srgbClr val="646464"/>
                          </a:solidFill>
                        </a:rPr>
                        <a:t>Navn</a:t>
                      </a:r>
                      <a:endParaRPr lang="da-DK" sz="1200" noProof="0" dirty="0">
                        <a:solidFill>
                          <a:srgbClr val="646464"/>
                        </a:solidFill>
                      </a:endParaRP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tr>
              <a:tr h="0">
                <a:tc>
                  <a:txBody>
                    <a:bodyPr/>
                    <a:lstStyle/>
                    <a:p>
                      <a:r>
                        <a:rPr lang="da-DK" sz="1200" noProof="0" dirty="0" smtClean="0">
                          <a:solidFill>
                            <a:srgbClr val="646464"/>
                          </a:solidFill>
                        </a:rPr>
                        <a:t>Adresse</a:t>
                      </a:r>
                      <a:endParaRPr lang="da-DK" sz="1200" noProof="0" dirty="0">
                        <a:solidFill>
                          <a:srgbClr val="646464"/>
                        </a:solidFill>
                      </a:endParaRP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tr>
              <a:tr h="0">
                <a:tc>
                  <a:txBody>
                    <a:bodyPr/>
                    <a:lstStyle/>
                    <a:p>
                      <a:r>
                        <a:rPr lang="da-DK" sz="1200" noProof="0" dirty="0" smtClean="0">
                          <a:solidFill>
                            <a:srgbClr val="646464"/>
                          </a:solidFill>
                        </a:rPr>
                        <a:t>Enkeltmandsvirksomhed</a:t>
                      </a:r>
                      <a:endParaRPr lang="da-DK" sz="1200" noProof="0" dirty="0">
                        <a:solidFill>
                          <a:srgbClr val="646464"/>
                        </a:solidFill>
                      </a:endParaRP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tr>
              <a:tr h="0">
                <a:tc>
                  <a:txBody>
                    <a:bodyPr/>
                    <a:lstStyle/>
                    <a:p>
                      <a:r>
                        <a:rPr lang="da-DK" sz="1200" b="0" noProof="0" dirty="0" smtClean="0">
                          <a:solidFill>
                            <a:srgbClr val="646464"/>
                          </a:solidFill>
                        </a:rPr>
                        <a:t>E-mail</a:t>
                      </a:r>
                      <a:endParaRPr lang="da-DK" sz="1200" b="0" noProof="0" dirty="0">
                        <a:solidFill>
                          <a:srgbClr val="646464"/>
                        </a:solidFill>
                      </a:endParaRP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tr>
              <a:tr h="0">
                <a:tc>
                  <a:txBody>
                    <a:bodyPr/>
                    <a:lstStyle/>
                    <a:p>
                      <a:r>
                        <a:rPr lang="da-DK" sz="1200" b="0" noProof="0" dirty="0" smtClean="0">
                          <a:solidFill>
                            <a:srgbClr val="646464"/>
                          </a:solidFill>
                        </a:rPr>
                        <a:t>IP-adresser</a:t>
                      </a:r>
                      <a:endParaRPr lang="da-DK" sz="1200" b="0" noProof="0" dirty="0">
                        <a:solidFill>
                          <a:srgbClr val="646464"/>
                        </a:solidFill>
                      </a:endParaRP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tr>
              <a:tr h="0">
                <a:tc>
                  <a:txBody>
                    <a:bodyPr/>
                    <a:lstStyle/>
                    <a:p>
                      <a:r>
                        <a:rPr lang="da-DK" sz="1200" b="0" noProof="0" dirty="0" smtClean="0">
                          <a:solidFill>
                            <a:srgbClr val="646464"/>
                          </a:solidFill>
                        </a:rPr>
                        <a:t>Billeder</a:t>
                      </a:r>
                      <a:endParaRPr lang="da-DK" sz="1200" b="0" noProof="0" dirty="0">
                        <a:solidFill>
                          <a:srgbClr val="646464"/>
                        </a:solidFill>
                      </a:endParaRP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82813691"/>
              </p:ext>
            </p:extLst>
          </p:nvPr>
        </p:nvGraphicFramePr>
        <p:xfrm>
          <a:off x="3325968" y="1272728"/>
          <a:ext cx="2495238" cy="2926080"/>
        </p:xfrm>
        <a:graphic>
          <a:graphicData uri="http://schemas.openxmlformats.org/drawingml/2006/table">
            <a:tbl>
              <a:tblPr firstRow="1" bandRow="1">
                <a:tableStyleId>{5C22544A-7EE6-4342-B048-85BDC9FD1C3A}</a:tableStyleId>
              </a:tblPr>
              <a:tblGrid>
                <a:gridCol w="2495238"/>
              </a:tblGrid>
              <a:tr h="251353">
                <a:tc>
                  <a:txBody>
                    <a:bodyPr/>
                    <a:lstStyle/>
                    <a:p>
                      <a:pPr algn="ctr"/>
                      <a:r>
                        <a:rPr lang="da-DK" sz="1200" b="1" baseline="0" noProof="0" dirty="0" smtClean="0">
                          <a:solidFill>
                            <a:srgbClr val="FFFFFF"/>
                          </a:solidFill>
                        </a:rPr>
                        <a:t>Følsomme data – artikel 9 </a:t>
                      </a:r>
                      <a:endParaRPr lang="da-DK" sz="1200" b="1" noProof="0" dirty="0">
                        <a:solidFill>
                          <a:srgbClr val="FFFFFF"/>
                        </a:solidFill>
                      </a:endParaRPr>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r>
                        <a:rPr lang="da-DK" sz="1200" noProof="0" dirty="0" smtClean="0">
                          <a:solidFill>
                            <a:srgbClr val="000000"/>
                          </a:solidFill>
                        </a:rPr>
                        <a:t>Race</a:t>
                      </a:r>
                      <a:endParaRPr lang="da-DK" sz="1200" noProof="0" dirty="0">
                        <a:solidFill>
                          <a:srgbClr val="000000"/>
                        </a:solidFill>
                      </a:endParaRPr>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0">
                <a:tc>
                  <a:txBody>
                    <a:bodyPr/>
                    <a:lstStyle/>
                    <a:p>
                      <a:pPr algn="l"/>
                      <a:r>
                        <a:rPr lang="da-DK" sz="1200" noProof="0" dirty="0" smtClean="0">
                          <a:solidFill>
                            <a:srgbClr val="000000"/>
                          </a:solidFill>
                        </a:rPr>
                        <a:t>Etnisk</a:t>
                      </a:r>
                      <a:r>
                        <a:rPr lang="da-DK" sz="1200" baseline="0" noProof="0" dirty="0" smtClean="0">
                          <a:solidFill>
                            <a:srgbClr val="000000"/>
                          </a:solidFill>
                        </a:rPr>
                        <a:t> oprindelse</a:t>
                      </a:r>
                      <a:endParaRPr lang="da-DK" sz="1200" noProof="0" dirty="0">
                        <a:solidFill>
                          <a:srgbClr val="000000"/>
                        </a:solidFill>
                      </a:endParaRPr>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0">
                <a:tc>
                  <a:txBody>
                    <a:bodyPr/>
                    <a:lstStyle/>
                    <a:p>
                      <a:pPr algn="l"/>
                      <a:r>
                        <a:rPr lang="da-DK" sz="1200" noProof="0" dirty="0" smtClean="0">
                          <a:solidFill>
                            <a:srgbClr val="000000"/>
                          </a:solidFill>
                        </a:rPr>
                        <a:t>Politisk,</a:t>
                      </a:r>
                      <a:r>
                        <a:rPr lang="da-DK" sz="1200" baseline="0" noProof="0" dirty="0" smtClean="0">
                          <a:solidFill>
                            <a:srgbClr val="000000"/>
                          </a:solidFill>
                        </a:rPr>
                        <a:t> religiøs eller filosofisk overbevisning</a:t>
                      </a:r>
                      <a:endParaRPr lang="da-DK" sz="1200" noProof="0" dirty="0">
                        <a:solidFill>
                          <a:srgbClr val="000000"/>
                        </a:solidFill>
                      </a:endParaRPr>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0">
                <a:tc>
                  <a:txBody>
                    <a:bodyPr/>
                    <a:lstStyle/>
                    <a:p>
                      <a:pPr algn="l"/>
                      <a:r>
                        <a:rPr lang="da-DK" sz="1200" noProof="0" dirty="0" smtClean="0">
                          <a:solidFill>
                            <a:srgbClr val="000000"/>
                          </a:solidFill>
                        </a:rPr>
                        <a:t>Fagforeningsmæssigt</a:t>
                      </a:r>
                      <a:r>
                        <a:rPr lang="da-DK" sz="1200" baseline="0" noProof="0" dirty="0" smtClean="0">
                          <a:solidFill>
                            <a:srgbClr val="000000"/>
                          </a:solidFill>
                        </a:rPr>
                        <a:t> tilhørsforhold</a:t>
                      </a:r>
                      <a:endParaRPr lang="da-DK" sz="1200" noProof="0" dirty="0">
                        <a:solidFill>
                          <a:srgbClr val="000000"/>
                        </a:solidFill>
                      </a:endParaRPr>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0">
                <a:tc>
                  <a:txBody>
                    <a:bodyPr/>
                    <a:lstStyle/>
                    <a:p>
                      <a:pPr algn="l"/>
                      <a:r>
                        <a:rPr lang="da-DK" sz="1200" noProof="0" dirty="0" smtClean="0">
                          <a:solidFill>
                            <a:srgbClr val="000000"/>
                          </a:solidFill>
                        </a:rPr>
                        <a:t>Genetisk og biometrisk</a:t>
                      </a:r>
                      <a:r>
                        <a:rPr lang="da-DK" sz="1200" baseline="0" noProof="0" dirty="0" smtClean="0">
                          <a:solidFill>
                            <a:srgbClr val="000000"/>
                          </a:solidFill>
                        </a:rPr>
                        <a:t> data mhp. entydig identifikation</a:t>
                      </a:r>
                      <a:endParaRPr lang="da-DK" sz="1200" noProof="0" dirty="0">
                        <a:solidFill>
                          <a:srgbClr val="000000"/>
                        </a:solidFill>
                      </a:endParaRPr>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0">
                <a:tc>
                  <a:txBody>
                    <a:bodyPr/>
                    <a:lstStyle/>
                    <a:p>
                      <a:pPr algn="l"/>
                      <a:r>
                        <a:rPr lang="da-DK" sz="1200" noProof="0" dirty="0" smtClean="0">
                          <a:solidFill>
                            <a:srgbClr val="000000"/>
                          </a:solidFill>
                        </a:rPr>
                        <a:t>Helbredsoplysninger</a:t>
                      </a:r>
                      <a:endParaRPr lang="da-DK" sz="1200" noProof="0" dirty="0">
                        <a:solidFill>
                          <a:srgbClr val="000000"/>
                        </a:solidFill>
                      </a:endParaRPr>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0">
                <a:tc>
                  <a:txBody>
                    <a:bodyPr/>
                    <a:lstStyle/>
                    <a:p>
                      <a:pPr algn="l"/>
                      <a:r>
                        <a:rPr lang="da-DK" sz="1200" noProof="0" dirty="0" smtClean="0">
                          <a:solidFill>
                            <a:srgbClr val="000000"/>
                          </a:solidFill>
                        </a:rPr>
                        <a:t>Oplysninger om en persons seksuelle forhold eller</a:t>
                      </a:r>
                      <a:r>
                        <a:rPr lang="da-DK" sz="1200" baseline="0" noProof="0" dirty="0" smtClean="0">
                          <a:solidFill>
                            <a:srgbClr val="000000"/>
                          </a:solidFill>
                        </a:rPr>
                        <a:t> -orientering</a:t>
                      </a:r>
                      <a:endParaRPr lang="da-DK" sz="1200" noProof="0" dirty="0">
                        <a:solidFill>
                          <a:srgbClr val="000000"/>
                        </a:solidFill>
                      </a:endParaRPr>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56036653"/>
              </p:ext>
            </p:extLst>
          </p:nvPr>
        </p:nvGraphicFramePr>
        <p:xfrm>
          <a:off x="6194737" y="1282817"/>
          <a:ext cx="2495238" cy="822960"/>
        </p:xfrm>
        <a:graphic>
          <a:graphicData uri="http://schemas.openxmlformats.org/drawingml/2006/table">
            <a:tbl>
              <a:tblPr firstRow="1" bandRow="1">
                <a:tableStyleId>{2D5ABB26-0587-4C30-8999-92F81FD0307C}</a:tableStyleId>
              </a:tblPr>
              <a:tblGrid>
                <a:gridCol w="2495238"/>
              </a:tblGrid>
              <a:tr h="0">
                <a:tc>
                  <a:txBody>
                    <a:bodyPr/>
                    <a:lstStyle/>
                    <a:p>
                      <a:r>
                        <a:rPr lang="da-DK" sz="1200" b="1" baseline="0" noProof="0" dirty="0" smtClean="0">
                          <a:solidFill>
                            <a:srgbClr val="FFFFFF"/>
                          </a:solidFill>
                        </a:rPr>
                        <a:t>Lovovertrædelser – artikel 10</a:t>
                      </a:r>
                      <a:endParaRPr lang="da-DK" sz="1200" b="1" noProof="0" dirty="0">
                        <a:solidFill>
                          <a:srgbClr val="FFFFFF"/>
                        </a:solidFill>
                      </a:endParaRPr>
                    </a:p>
                  </a:txBody>
                  <a:tcPr anchor="b">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0">
                <a:tc>
                  <a:txBody>
                    <a:bodyPr/>
                    <a:lstStyle/>
                    <a:p>
                      <a:pPr marL="0" algn="l" defTabSz="914400" rtl="0" eaLnBrk="1" latinLnBrk="0" hangingPunct="1"/>
                      <a:r>
                        <a:rPr lang="da-DK" sz="1200" kern="1200" noProof="0" dirty="0" smtClean="0">
                          <a:solidFill>
                            <a:srgbClr val="000000"/>
                          </a:solidFill>
                          <a:latin typeface="+mn-lt"/>
                          <a:ea typeface="+mn-ea"/>
                          <a:cs typeface="+mn-cs"/>
                        </a:rPr>
                        <a:t>Straffedomme</a:t>
                      </a:r>
                      <a:endParaRPr lang="da-DK" sz="1200" kern="1200" noProof="0" dirty="0">
                        <a:solidFill>
                          <a:srgbClr val="000000"/>
                        </a:solidFill>
                        <a:latin typeface="+mn-lt"/>
                        <a:ea typeface="+mn-ea"/>
                        <a:cs typeface="+mn-cs"/>
                      </a:endParaRPr>
                    </a:p>
                  </a:txBody>
                  <a:tcPr anchor="b">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0">
                <a:tc>
                  <a:txBody>
                    <a:bodyPr/>
                    <a:lstStyle/>
                    <a:p>
                      <a:r>
                        <a:rPr lang="da-DK" sz="1200" noProof="0" dirty="0" smtClean="0">
                          <a:solidFill>
                            <a:srgbClr val="000000"/>
                          </a:solidFill>
                        </a:rPr>
                        <a:t>Lovovertrædelser</a:t>
                      </a:r>
                      <a:endParaRPr lang="da-DK" sz="1200" noProof="0" dirty="0">
                        <a:solidFill>
                          <a:srgbClr val="000000"/>
                        </a:solidFill>
                      </a:endParaRPr>
                    </a:p>
                  </a:txBody>
                  <a:tcPr anchor="b">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bl>
          </a:graphicData>
        </a:graphic>
      </p:graphicFrame>
    </p:spTree>
    <p:extLst>
      <p:ext uri="{BB962C8B-B14F-4D97-AF65-F5344CB8AC3E}">
        <p14:creationId xmlns:p14="http://schemas.microsoft.com/office/powerpoint/2010/main" val="2056138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Grundprincipper </a:t>
            </a:r>
            <a:r>
              <a:rPr lang="da-DK" dirty="0"/>
              <a:t>for </a:t>
            </a:r>
            <a:r>
              <a:rPr lang="da-DK" dirty="0" smtClean="0"/>
              <a:t>behandling</a:t>
            </a:r>
            <a:endParaRPr lang="da-DK" dirty="0"/>
          </a:p>
        </p:txBody>
      </p:sp>
      <p:sp>
        <p:nvSpPr>
          <p:cNvPr id="4" name="Content Placeholder 2"/>
          <p:cNvSpPr txBox="1">
            <a:spLocks/>
          </p:cNvSpPr>
          <p:nvPr/>
        </p:nvSpPr>
        <p:spPr>
          <a:xfrm>
            <a:off x="457200" y="1425598"/>
            <a:ext cx="8229600" cy="4698977"/>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dirty="0" smtClean="0">
                <a:solidFill>
                  <a:srgbClr val="646464"/>
                </a:solidFill>
              </a:rPr>
              <a:t>Behandling af persondata (i alle kategorier) skal være underbygget af: </a:t>
            </a:r>
          </a:p>
          <a:p>
            <a:pPr marL="0" indent="0">
              <a:buNone/>
            </a:pPr>
            <a:endParaRPr lang="da-DK" sz="1400" dirty="0" smtClean="0">
              <a:solidFill>
                <a:srgbClr val="646464"/>
              </a:solidFill>
            </a:endParaRPr>
          </a:p>
          <a:p>
            <a:pPr>
              <a:buClr>
                <a:srgbClr val="FFE600"/>
              </a:buClr>
            </a:pPr>
            <a:r>
              <a:rPr lang="da-DK" sz="2000" i="1" dirty="0" smtClean="0">
                <a:solidFill>
                  <a:srgbClr val="646464"/>
                </a:solidFill>
              </a:rPr>
              <a:t>Lovligt, rimeligt og gennemsigtigt grundlag.</a:t>
            </a:r>
          </a:p>
          <a:p>
            <a:pPr lvl="2">
              <a:buClr>
                <a:srgbClr val="FFE600"/>
              </a:buClr>
            </a:pPr>
            <a:r>
              <a:rPr lang="da-DK" sz="1600" b="1" dirty="0">
                <a:solidFill>
                  <a:srgbClr val="646464"/>
                </a:solidFill>
              </a:rPr>
              <a:t>E</a:t>
            </a:r>
            <a:r>
              <a:rPr lang="da-DK" sz="1600" b="1" dirty="0" smtClean="0">
                <a:solidFill>
                  <a:srgbClr val="646464"/>
                </a:solidFill>
              </a:rPr>
              <a:t>ksempler på lovlighed:</a:t>
            </a:r>
          </a:p>
          <a:p>
            <a:pPr lvl="2">
              <a:buClr>
                <a:srgbClr val="FFE600"/>
              </a:buClr>
            </a:pPr>
            <a:r>
              <a:rPr lang="da-DK" sz="1600" i="1" dirty="0" smtClean="0">
                <a:solidFill>
                  <a:srgbClr val="646464"/>
                </a:solidFill>
              </a:rPr>
              <a:t>Den registrerede har givet samtykke til behandling</a:t>
            </a:r>
          </a:p>
          <a:p>
            <a:pPr lvl="2">
              <a:buClr>
                <a:srgbClr val="FFE600"/>
              </a:buClr>
            </a:pPr>
            <a:r>
              <a:rPr lang="da-DK" sz="1600" i="1" dirty="0" smtClean="0">
                <a:solidFill>
                  <a:srgbClr val="646464"/>
                </a:solidFill>
              </a:rPr>
              <a:t>Behandling er nødvendigt for opfyldelse af kontrakt med registrerede (og forud)</a:t>
            </a:r>
          </a:p>
          <a:p>
            <a:pPr>
              <a:buClr>
                <a:srgbClr val="FFE600"/>
              </a:buClr>
            </a:pPr>
            <a:endParaRPr lang="da-DK" sz="1400" dirty="0" smtClean="0">
              <a:solidFill>
                <a:srgbClr val="646464"/>
              </a:solidFill>
            </a:endParaRPr>
          </a:p>
          <a:p>
            <a:pPr>
              <a:buClr>
                <a:srgbClr val="FFE600"/>
              </a:buClr>
            </a:pPr>
            <a:r>
              <a:rPr lang="da-DK" sz="2000" i="1" dirty="0" smtClean="0">
                <a:solidFill>
                  <a:srgbClr val="646464"/>
                </a:solidFill>
              </a:rPr>
              <a:t>Et sagligt og legitimt formål.</a:t>
            </a:r>
          </a:p>
          <a:p>
            <a:pPr>
              <a:buClr>
                <a:srgbClr val="FFE600"/>
              </a:buClr>
            </a:pPr>
            <a:endParaRPr lang="da-DK" sz="1400" dirty="0" smtClean="0">
              <a:solidFill>
                <a:srgbClr val="646464"/>
              </a:solidFill>
            </a:endParaRPr>
          </a:p>
          <a:p>
            <a:pPr>
              <a:buClr>
                <a:srgbClr val="FFE600"/>
              </a:buClr>
            </a:pPr>
            <a:r>
              <a:rPr lang="da-DK" sz="2000" i="1" dirty="0" smtClean="0">
                <a:solidFill>
                  <a:srgbClr val="646464"/>
                </a:solidFill>
              </a:rPr>
              <a:t>Være relevante og begrænset til nødvendighed til formål.</a:t>
            </a:r>
          </a:p>
          <a:p>
            <a:pPr>
              <a:buClr>
                <a:srgbClr val="FFE600"/>
              </a:buClr>
            </a:pPr>
            <a:endParaRPr lang="da-DK" sz="1400" dirty="0" smtClean="0">
              <a:solidFill>
                <a:srgbClr val="646464"/>
              </a:solidFill>
            </a:endParaRPr>
          </a:p>
          <a:p>
            <a:pPr>
              <a:buClr>
                <a:srgbClr val="FFE600"/>
              </a:buClr>
            </a:pPr>
            <a:r>
              <a:rPr lang="da-DK" sz="2000" i="1" dirty="0" smtClean="0">
                <a:solidFill>
                  <a:srgbClr val="646464"/>
                </a:solidFill>
              </a:rPr>
              <a:t>Oplysning til registrerede om anvendelse af persondata.</a:t>
            </a:r>
            <a:r>
              <a:rPr lang="da-DK" sz="2000" i="1" dirty="0" smtClean="0">
                <a:latin typeface="EYInterstate Light" panose="02000506000000020004" pitchFamily="2" charset="0"/>
              </a:rPr>
              <a:t> </a:t>
            </a:r>
            <a:endParaRPr lang="da-DK" sz="2000" i="1" dirty="0">
              <a:latin typeface="EYInterstate Light" panose="02000506000000020004" pitchFamily="2" charset="0"/>
            </a:endParaRPr>
          </a:p>
        </p:txBody>
      </p:sp>
    </p:spTree>
    <p:extLst>
      <p:ext uri="{BB962C8B-B14F-4D97-AF65-F5344CB8AC3E}">
        <p14:creationId xmlns:p14="http://schemas.microsoft.com/office/powerpoint/2010/main" val="180927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fade">
                                      <p:cBhvr>
                                        <p:cTn id="10" dur="500"/>
                                        <p:tgtEl>
                                          <p:spTgt spid="4">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animEffect transition="in" filter="fade">
                                      <p:cBhvr>
                                        <p:cTn id="13" dur="500"/>
                                        <p:tgtEl>
                                          <p:spTgt spid="4">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1" end="11"/>
                                            </p:txEl>
                                          </p:spTgt>
                                        </p:tgtEl>
                                        <p:attrNameLst>
                                          <p:attrName>style.visibility</p:attrName>
                                        </p:attrNameLst>
                                      </p:cBhvr>
                                      <p:to>
                                        <p:strVal val="visible"/>
                                      </p:to>
                                    </p:set>
                                    <p:animEffect transition="in" filter="fade">
                                      <p:cBhvr>
                                        <p:cTn id="16" dur="500"/>
                                        <p:tgtEl>
                                          <p:spTgt spid="4">
                                            <p:txEl>
                                              <p:pRg st="11" end="1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Roller omkring dataansvar:</a:t>
            </a:r>
            <a:br>
              <a:rPr lang="da-DK" dirty="0" smtClean="0"/>
            </a:br>
            <a:r>
              <a:rPr lang="da-DK" dirty="0" smtClean="0"/>
              <a:t>Dataansvarlig </a:t>
            </a:r>
            <a:r>
              <a:rPr lang="da-DK" dirty="0"/>
              <a:t>og Databehandler</a:t>
            </a:r>
          </a:p>
        </p:txBody>
      </p:sp>
      <p:grpSp>
        <p:nvGrpSpPr>
          <p:cNvPr id="3" name="Group 2"/>
          <p:cNvGrpSpPr/>
          <p:nvPr/>
        </p:nvGrpSpPr>
        <p:grpSpPr>
          <a:xfrm>
            <a:off x="457199" y="1541612"/>
            <a:ext cx="8232775" cy="4262631"/>
            <a:chOff x="457199" y="1541612"/>
            <a:chExt cx="8232775" cy="4262631"/>
          </a:xfrm>
        </p:grpSpPr>
        <p:sp>
          <p:nvSpPr>
            <p:cNvPr id="5" name="Abgerundetes Rechteck 35"/>
            <p:cNvSpPr/>
            <p:nvPr/>
          </p:nvSpPr>
          <p:spPr bwMode="gray">
            <a:xfrm>
              <a:off x="1265385" y="1643309"/>
              <a:ext cx="7424589" cy="1096073"/>
            </a:xfrm>
            <a:prstGeom prst="rect">
              <a:avLst/>
            </a:prstGeom>
            <a:solidFill>
              <a:schemeClr val="bg2">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720000" tIns="72000" rIns="108000" bIns="72000" anchor="ctr"/>
            <a:lstStyle/>
            <a:p>
              <a:pPr indent="-190500" defTabSz="801688" eaLnBrk="0" hangingPunct="0">
                <a:lnSpc>
                  <a:spcPct val="95000"/>
                </a:lnSpc>
                <a:spcAft>
                  <a:spcPts val="800"/>
                </a:spcAft>
                <a:buClr>
                  <a:srgbClr val="969696"/>
                </a:buClr>
                <a:defRPr/>
              </a:pPr>
              <a:r>
                <a:rPr lang="da-DK" sz="1600" b="1" dirty="0" smtClean="0">
                  <a:solidFill>
                    <a:srgbClr val="646464"/>
                  </a:solidFill>
                  <a:latin typeface="Arial" panose="020B0604020202020204" pitchFamily="34" charset="0"/>
                  <a:cs typeface="Arial" charset="0"/>
                </a:rPr>
                <a:t>Dataansvarlig</a:t>
              </a:r>
            </a:p>
            <a:p>
              <a:pPr defTabSz="801688" eaLnBrk="0" hangingPunct="0">
                <a:lnSpc>
                  <a:spcPct val="95000"/>
                </a:lnSpc>
                <a:spcAft>
                  <a:spcPts val="800"/>
                </a:spcAft>
                <a:buClr>
                  <a:srgbClr val="969696"/>
                </a:buClr>
                <a:defRPr/>
              </a:pPr>
              <a:r>
                <a:rPr lang="da-DK" sz="1200" dirty="0" smtClean="0">
                  <a:solidFill>
                    <a:srgbClr val="646464"/>
                  </a:solidFill>
                  <a:latin typeface="Arial" panose="020B0604020202020204" pitchFamily="34" charset="0"/>
                  <a:cs typeface="Arial" charset="0"/>
                </a:rPr>
                <a:t>Den part der afgør, til hvilket formål persondata behandles.</a:t>
              </a:r>
              <a:endParaRPr lang="da-DK" sz="1200" dirty="0">
                <a:solidFill>
                  <a:srgbClr val="646464"/>
                </a:solidFill>
                <a:latin typeface="Arial" panose="020B0604020202020204" pitchFamily="34" charset="0"/>
                <a:cs typeface="Arial" charset="0"/>
              </a:endParaRPr>
            </a:p>
          </p:txBody>
        </p:sp>
        <p:sp>
          <p:nvSpPr>
            <p:cNvPr id="6" name="Ellipse 33"/>
            <p:cNvSpPr/>
            <p:nvPr/>
          </p:nvSpPr>
          <p:spPr bwMode="gray">
            <a:xfrm>
              <a:off x="585370" y="1669635"/>
              <a:ext cx="1044628" cy="1043420"/>
            </a:xfrm>
            <a:prstGeom prst="ellipse">
              <a:avLst/>
            </a:prstGeom>
            <a:solidFill>
              <a:srgbClr val="80808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r>
                <a:rPr lang="da-DK" sz="4800" b="1" dirty="0" smtClean="0">
                  <a:solidFill>
                    <a:srgbClr val="FFFFFF"/>
                  </a:solidFill>
                  <a:latin typeface="Arial" panose="020B0604020202020204" pitchFamily="34" charset="0"/>
                </a:rPr>
                <a:t>1</a:t>
              </a:r>
              <a:endParaRPr lang="da-DK" sz="4800" b="1" dirty="0">
                <a:solidFill>
                  <a:srgbClr val="FFFFFF"/>
                </a:solidFill>
                <a:latin typeface="Arial" panose="020B0604020202020204" pitchFamily="34" charset="0"/>
              </a:endParaRPr>
            </a:p>
          </p:txBody>
        </p:sp>
        <p:sp>
          <p:nvSpPr>
            <p:cNvPr id="7" name="Rad 1"/>
            <p:cNvSpPr/>
            <p:nvPr/>
          </p:nvSpPr>
          <p:spPr bwMode="gray">
            <a:xfrm>
              <a:off x="457199" y="1541612"/>
              <a:ext cx="1300971" cy="1299466"/>
            </a:xfrm>
            <a:prstGeom prst="donut">
              <a:avLst>
                <a:gd name="adj" fmla="val 11326"/>
              </a:avLst>
            </a:prstGeom>
            <a:solidFill>
              <a:srgbClr val="FFE60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endParaRPr lang="da-DK" dirty="0">
                <a:solidFill>
                  <a:srgbClr val="000000"/>
                </a:solidFill>
              </a:endParaRPr>
            </a:p>
          </p:txBody>
        </p:sp>
        <p:sp>
          <p:nvSpPr>
            <p:cNvPr id="8" name="Abgerundetes Rechteck 35"/>
            <p:cNvSpPr/>
            <p:nvPr/>
          </p:nvSpPr>
          <p:spPr bwMode="gray">
            <a:xfrm>
              <a:off x="1265385" y="3114127"/>
              <a:ext cx="7424589" cy="1096073"/>
            </a:xfrm>
            <a:prstGeom prst="rect">
              <a:avLst/>
            </a:prstGeom>
            <a:solidFill>
              <a:schemeClr val="bg2">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720000" tIns="72000" rIns="108000" bIns="72000" anchor="ctr"/>
            <a:lstStyle/>
            <a:p>
              <a:pPr indent="-190500" defTabSz="801688" eaLnBrk="0" hangingPunct="0">
                <a:lnSpc>
                  <a:spcPct val="95000"/>
                </a:lnSpc>
                <a:spcAft>
                  <a:spcPts val="800"/>
                </a:spcAft>
                <a:buClr>
                  <a:srgbClr val="969696"/>
                </a:buClr>
                <a:defRPr/>
              </a:pPr>
              <a:r>
                <a:rPr lang="da-DK" sz="1600" b="1" dirty="0" smtClean="0">
                  <a:solidFill>
                    <a:srgbClr val="646464"/>
                  </a:solidFill>
                  <a:latin typeface="Arial" panose="020B0604020202020204" pitchFamily="34" charset="0"/>
                  <a:cs typeface="Arial" charset="0"/>
                </a:rPr>
                <a:t>Databehandler</a:t>
              </a:r>
            </a:p>
            <a:p>
              <a:pPr defTabSz="801688" eaLnBrk="0" hangingPunct="0">
                <a:lnSpc>
                  <a:spcPct val="95000"/>
                </a:lnSpc>
                <a:spcAft>
                  <a:spcPts val="800"/>
                </a:spcAft>
                <a:buClr>
                  <a:srgbClr val="969696"/>
                </a:buClr>
                <a:defRPr/>
              </a:pPr>
              <a:r>
                <a:rPr lang="da-DK" sz="1200" dirty="0" smtClean="0">
                  <a:solidFill>
                    <a:srgbClr val="646464"/>
                  </a:solidFill>
                  <a:latin typeface="Arial" panose="020B0604020202020204" pitchFamily="34" charset="0"/>
                  <a:cs typeface="Arial" charset="0"/>
                </a:rPr>
                <a:t>Den part der behandler persondata på vegne af- og efter instruks fra dataansvarlige.</a:t>
              </a:r>
              <a:endParaRPr lang="da-DK" sz="1200" dirty="0">
                <a:solidFill>
                  <a:srgbClr val="646464"/>
                </a:solidFill>
                <a:latin typeface="Arial" panose="020B0604020202020204" pitchFamily="34" charset="0"/>
                <a:cs typeface="Arial" charset="0"/>
              </a:endParaRPr>
            </a:p>
          </p:txBody>
        </p:sp>
        <p:sp>
          <p:nvSpPr>
            <p:cNvPr id="9" name="Ellipse 33"/>
            <p:cNvSpPr/>
            <p:nvPr/>
          </p:nvSpPr>
          <p:spPr bwMode="gray">
            <a:xfrm>
              <a:off x="585370" y="3140453"/>
              <a:ext cx="1044628" cy="1043420"/>
            </a:xfrm>
            <a:prstGeom prst="ellipse">
              <a:avLst/>
            </a:prstGeom>
            <a:solidFill>
              <a:srgbClr val="80808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r>
                <a:rPr lang="da-DK" sz="4800" b="1" dirty="0" smtClean="0">
                  <a:solidFill>
                    <a:srgbClr val="FFFFFF"/>
                  </a:solidFill>
                  <a:latin typeface="Arial" panose="020B0604020202020204" pitchFamily="34" charset="0"/>
                </a:rPr>
                <a:t>2</a:t>
              </a:r>
              <a:endParaRPr lang="da-DK" sz="4800" b="1" dirty="0">
                <a:solidFill>
                  <a:srgbClr val="FFFFFF"/>
                </a:solidFill>
                <a:latin typeface="Arial" panose="020B0604020202020204" pitchFamily="34" charset="0"/>
              </a:endParaRPr>
            </a:p>
          </p:txBody>
        </p:sp>
        <p:sp>
          <p:nvSpPr>
            <p:cNvPr id="10" name="Rad 1"/>
            <p:cNvSpPr/>
            <p:nvPr/>
          </p:nvSpPr>
          <p:spPr bwMode="gray">
            <a:xfrm>
              <a:off x="457199" y="3012430"/>
              <a:ext cx="1300971" cy="1299466"/>
            </a:xfrm>
            <a:prstGeom prst="donut">
              <a:avLst>
                <a:gd name="adj" fmla="val 11326"/>
              </a:avLst>
            </a:prstGeom>
            <a:solidFill>
              <a:srgbClr val="FFE60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endParaRPr lang="da-DK" dirty="0">
                <a:solidFill>
                  <a:srgbClr val="000000"/>
                </a:solidFill>
              </a:endParaRPr>
            </a:p>
          </p:txBody>
        </p:sp>
        <p:sp>
          <p:nvSpPr>
            <p:cNvPr id="11" name="Abgerundetes Rechteck 35"/>
            <p:cNvSpPr/>
            <p:nvPr/>
          </p:nvSpPr>
          <p:spPr bwMode="gray">
            <a:xfrm>
              <a:off x="1265385" y="4606474"/>
              <a:ext cx="7424589" cy="1096073"/>
            </a:xfrm>
            <a:prstGeom prst="rect">
              <a:avLst/>
            </a:prstGeom>
            <a:solidFill>
              <a:schemeClr val="bg2">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720000" tIns="72000" rIns="108000" bIns="72000" anchor="ctr"/>
            <a:lstStyle/>
            <a:p>
              <a:pPr indent="-190500" defTabSz="801688" eaLnBrk="0" hangingPunct="0">
                <a:lnSpc>
                  <a:spcPct val="95000"/>
                </a:lnSpc>
                <a:spcAft>
                  <a:spcPts val="800"/>
                </a:spcAft>
                <a:buClr>
                  <a:srgbClr val="969696"/>
                </a:buClr>
                <a:defRPr/>
              </a:pPr>
              <a:r>
                <a:rPr lang="da-DK" sz="1600" b="1" dirty="0" smtClean="0">
                  <a:solidFill>
                    <a:srgbClr val="646464"/>
                  </a:solidFill>
                  <a:latin typeface="Arial" panose="020B0604020202020204" pitchFamily="34" charset="0"/>
                  <a:cs typeface="Arial" charset="0"/>
                </a:rPr>
                <a:t>Køreskolerne er dataansvarlige for de persondata, som indsamles fra elever og medarbejdere.</a:t>
              </a:r>
              <a:endParaRPr lang="da-DK" sz="1600" b="1" dirty="0" smtClean="0">
                <a:solidFill>
                  <a:srgbClr val="646464"/>
                </a:solidFill>
                <a:latin typeface="Arial" panose="020B0604020202020204" pitchFamily="34" charset="0"/>
                <a:cs typeface="Arial" charset="0"/>
              </a:endParaRPr>
            </a:p>
          </p:txBody>
        </p:sp>
        <p:sp>
          <p:nvSpPr>
            <p:cNvPr id="12" name="Ellipse 33"/>
            <p:cNvSpPr/>
            <p:nvPr/>
          </p:nvSpPr>
          <p:spPr bwMode="gray">
            <a:xfrm>
              <a:off x="585370" y="4632800"/>
              <a:ext cx="1044628" cy="1043420"/>
            </a:xfrm>
            <a:prstGeom prst="ellipse">
              <a:avLst/>
            </a:prstGeom>
            <a:solidFill>
              <a:srgbClr val="80808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r>
                <a:rPr lang="da-DK" sz="4800" b="1" dirty="0" smtClean="0">
                  <a:solidFill>
                    <a:srgbClr val="FFFFFF"/>
                  </a:solidFill>
                  <a:latin typeface="Arial" panose="020B0604020202020204" pitchFamily="34" charset="0"/>
                </a:rPr>
                <a:t>3</a:t>
              </a:r>
              <a:endParaRPr lang="da-DK" sz="4800" b="1" dirty="0">
                <a:solidFill>
                  <a:srgbClr val="FFFFFF"/>
                </a:solidFill>
                <a:latin typeface="Arial" panose="020B0604020202020204" pitchFamily="34" charset="0"/>
              </a:endParaRPr>
            </a:p>
          </p:txBody>
        </p:sp>
        <p:sp>
          <p:nvSpPr>
            <p:cNvPr id="13" name="Rad 1"/>
            <p:cNvSpPr/>
            <p:nvPr/>
          </p:nvSpPr>
          <p:spPr bwMode="gray">
            <a:xfrm>
              <a:off x="457199" y="4504777"/>
              <a:ext cx="1300971" cy="1299466"/>
            </a:xfrm>
            <a:prstGeom prst="donut">
              <a:avLst>
                <a:gd name="adj" fmla="val 11326"/>
              </a:avLst>
            </a:prstGeom>
            <a:solidFill>
              <a:srgbClr val="FFE60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endParaRPr lang="da-DK" dirty="0">
                <a:solidFill>
                  <a:srgbClr val="000000"/>
                </a:solidFill>
              </a:endParaRPr>
            </a:p>
          </p:txBody>
        </p:sp>
      </p:grpSp>
    </p:spTree>
    <p:extLst>
      <p:ext uri="{BB962C8B-B14F-4D97-AF65-F5344CB8AC3E}">
        <p14:creationId xmlns:p14="http://schemas.microsoft.com/office/powerpoint/2010/main" val="2031679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Den dataansvarlige er forpligtet til at:</a:t>
            </a:r>
            <a:endParaRPr lang="da-DK" dirty="0"/>
          </a:p>
        </p:txBody>
      </p:sp>
      <p:sp>
        <p:nvSpPr>
          <p:cNvPr id="6" name="Content Placeholder 2"/>
          <p:cNvSpPr>
            <a:spLocks noGrp="1"/>
          </p:cNvSpPr>
          <p:nvPr>
            <p:ph idx="1"/>
          </p:nvPr>
        </p:nvSpPr>
        <p:spPr>
          <a:xfrm>
            <a:off x="460375" y="1460278"/>
            <a:ext cx="8229600" cy="4698977"/>
          </a:xfrm>
        </p:spPr>
        <p:txBody>
          <a:bodyPr/>
          <a:lstStyle/>
          <a:p>
            <a:r>
              <a:rPr lang="da-DK" sz="1800" dirty="0"/>
              <a:t>H</a:t>
            </a:r>
            <a:r>
              <a:rPr lang="da-DK" sz="1800" dirty="0" smtClean="0"/>
              <a:t>ave foretaget en kortlægning af persondata, der behandles i virksomheden. Denne kaldes ”fortegnelse” og skal foreligge i elektronisk form.</a:t>
            </a:r>
          </a:p>
          <a:p>
            <a:pPr lvl="2"/>
            <a:r>
              <a:rPr lang="da-DK" dirty="0" smtClean="0"/>
              <a:t>Standard fortegnelse for en typisk kørelærer udarbejdet, som skal tilpasses den enkelte køreskole.</a:t>
            </a:r>
            <a:endParaRPr lang="da-DK" dirty="0" smtClean="0"/>
          </a:p>
          <a:p>
            <a:r>
              <a:rPr lang="da-DK" sz="1800" dirty="0"/>
              <a:t>S</a:t>
            </a:r>
            <a:r>
              <a:rPr lang="da-DK" sz="1800" dirty="0" smtClean="0"/>
              <a:t>ikre lovlig behandling af persondata.</a:t>
            </a:r>
          </a:p>
          <a:p>
            <a:pPr lvl="2"/>
            <a:r>
              <a:rPr lang="da-DK" dirty="0" smtClean="0"/>
              <a:t>Køreskolen må kun behandle persondata til de formål, som den har indgået aftale om eller er forpligtet til ved lov.</a:t>
            </a:r>
          </a:p>
          <a:p>
            <a:r>
              <a:rPr lang="da-DK" sz="1800" dirty="0"/>
              <a:t>K</a:t>
            </a:r>
            <a:r>
              <a:rPr lang="da-DK" sz="1800" dirty="0" smtClean="0"/>
              <a:t>unne</a:t>
            </a:r>
            <a:r>
              <a:rPr lang="da-DK" sz="1800" dirty="0" smtClean="0"/>
              <a:t> imødekomme </a:t>
            </a:r>
            <a:r>
              <a:rPr lang="da-DK" sz="1800" dirty="0"/>
              <a:t>registreredes </a:t>
            </a:r>
            <a:r>
              <a:rPr lang="da-DK" sz="1800" dirty="0" smtClean="0"/>
              <a:t>rettigheder – herunder overholde oplysningspligten (proaktiv) og reagere på anmodninger fra registrerede omkring bl.a. sletning, rettelse og indsigt.</a:t>
            </a:r>
          </a:p>
          <a:p>
            <a:pPr lvl="2"/>
            <a:r>
              <a:rPr lang="da-DK" dirty="0" smtClean="0"/>
              <a:t>F.eks. skal køreskolerne fremover informere om, hvad elevernes persondata skal bruges til.</a:t>
            </a:r>
          </a:p>
          <a:p>
            <a:r>
              <a:rPr lang="da-DK" sz="1800" dirty="0" smtClean="0"/>
              <a:t>Indrette sig teknisk og organisatorisk i forhold til den sammenhæng, persondata behandles i og den risiko, der er for registrerede. </a:t>
            </a:r>
          </a:p>
          <a:p>
            <a:pPr lvl="2"/>
            <a:r>
              <a:rPr lang="da-DK" dirty="0" smtClean="0"/>
              <a:t>Kørelæreren/Køreskolen skal indrette sig efter, at andre ikke kan få fingre i de persondata, som man har fået af elever, ansatte eller andre.</a:t>
            </a:r>
            <a:endParaRPr lang="da-DK" dirty="0" smtClean="0"/>
          </a:p>
          <a:p>
            <a:pPr lvl="1"/>
            <a:endParaRPr lang="da-DK" sz="1800" dirty="0"/>
          </a:p>
          <a:p>
            <a:endParaRPr lang="da-DK" sz="1800" dirty="0"/>
          </a:p>
        </p:txBody>
      </p:sp>
    </p:spTree>
    <p:extLst>
      <p:ext uri="{BB962C8B-B14F-4D97-AF65-F5344CB8AC3E}">
        <p14:creationId xmlns:p14="http://schemas.microsoft.com/office/powerpoint/2010/main" val="180484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EY regular presentation DK">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Presentation1" id="{BF3041E7-A914-45DE-9B92-583C45779832}" vid="{5DF90C6D-1E3B-456A-96A4-30D49A45D5A9}"/>
    </a:ext>
  </a:extLst>
</a:theme>
</file>

<file path=ppt/theme/theme2.xml><?xml version="1.0" encoding="utf-8"?>
<a:theme xmlns:a="http://schemas.openxmlformats.org/drawingml/2006/main" name="EY light projection">
  <a:themeElements>
    <a:clrScheme name="EY light projection">
      <a:dk1>
        <a:srgbClr val="000000"/>
      </a:dk1>
      <a:lt1>
        <a:srgbClr val="646464"/>
      </a:lt1>
      <a:dk2>
        <a:srgbClr val="FFFFFF"/>
      </a:dk2>
      <a:lt2>
        <a:srgbClr val="646464"/>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Presentation1" id="{BF3041E7-A914-45DE-9B92-583C45779832}" vid="{B2E5619C-231F-49AF-A342-C1A4924FA6BF}"/>
    </a:ext>
  </a:extLst>
</a:theme>
</file>

<file path=ppt/theme/theme3.xml><?xml version="1.0" encoding="utf-8"?>
<a:theme xmlns:a="http://schemas.openxmlformats.org/drawingml/2006/main" name="EY dark print">
  <a:themeElements>
    <a:clrScheme name="EY dark print">
      <a:dk1>
        <a:srgbClr val="FFFFFF"/>
      </a:dk1>
      <a:lt1>
        <a:srgbClr val="FFFFFF"/>
      </a:lt1>
      <a:dk2>
        <a:srgbClr val="333333"/>
      </a:dk2>
      <a:lt2>
        <a:srgbClr val="FFE60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Presentation1" id="{BF3041E7-A914-45DE-9B92-583C45779832}" vid="{E68A4B5E-0C47-4175-85E4-5F2E4B579792}"/>
    </a:ext>
  </a:extLst>
</a:theme>
</file>

<file path=ppt/theme/theme4.xml><?xml version="1.0" encoding="utf-8"?>
<a:theme xmlns:a="http://schemas.openxmlformats.org/drawingml/2006/main" name="EY dark projection">
  <a:themeElements>
    <a:clrScheme name="EY dark projection">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baseline="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Presentation1" id="{BF3041E7-A914-45DE-9B92-583C45779832}" vid="{1553B420-BD74-4479-9AE1-E7B84125BDF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EY regular presentation DK</Template>
  <TotalTime>2209</TotalTime>
  <Words>799</Words>
  <Application>Microsoft Office PowerPoint</Application>
  <PresentationFormat>On-screen Show (4:3)</PresentationFormat>
  <Paragraphs>159</Paragraphs>
  <Slides>12</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12</vt:i4>
      </vt:variant>
    </vt:vector>
  </HeadingPairs>
  <TitlesOfParts>
    <vt:vector size="19" baseType="lpstr">
      <vt:lpstr>Arial</vt:lpstr>
      <vt:lpstr>Arial (Body)</vt:lpstr>
      <vt:lpstr>EYInterstate Light</vt:lpstr>
      <vt:lpstr>EY regular presentation DK</vt:lpstr>
      <vt:lpstr>EY light projection</vt:lpstr>
      <vt:lpstr>EY dark print</vt:lpstr>
      <vt:lpstr>EY dark projection</vt:lpstr>
      <vt:lpstr>Persondataforordningen i øjenhøjde Dansk Kørelærer Union</vt:lpstr>
      <vt:lpstr>Agenda</vt:lpstr>
      <vt:lpstr>Øget Dokumentationskrav</vt:lpstr>
      <vt:lpstr>EY Business Services’ faseopdelte løsning</vt:lpstr>
      <vt:lpstr>Persondata</vt:lpstr>
      <vt:lpstr>Kategorier af persondata</vt:lpstr>
      <vt:lpstr>Grundprincipper for behandling</vt:lpstr>
      <vt:lpstr>Roller omkring dataansvar: Dataansvarlig og Databehandler</vt:lpstr>
      <vt:lpstr>Den dataansvarlige er forpligtet til at:</vt:lpstr>
      <vt:lpstr>Konsekvenser ved overtrædelse</vt:lpstr>
      <vt:lpstr>Parametre for afgørelse af bøde</vt:lpstr>
      <vt:lpstr>PowerPoint Presentation</vt:lpstr>
    </vt:vector>
  </TitlesOfParts>
  <Company>Ernst &amp; Young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Persondataforordning Overbliksseminar Odense</dc:title>
  <dc:creator>Jathavan Shanmugam</dc:creator>
  <cp:lastModifiedBy>Jathavan Shanmugam</cp:lastModifiedBy>
  <cp:revision>126</cp:revision>
  <dcterms:created xsi:type="dcterms:W3CDTF">2017-11-10T03:26:58Z</dcterms:created>
  <dcterms:modified xsi:type="dcterms:W3CDTF">2018-05-23T18:59:15Z</dcterms:modified>
</cp:coreProperties>
</file>